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8" r:id="rId3"/>
    <p:sldId id="457" r:id="rId4"/>
    <p:sldId id="458" r:id="rId5"/>
    <p:sldId id="459" r:id="rId6"/>
    <p:sldId id="460" r:id="rId7"/>
    <p:sldId id="260" r:id="rId8"/>
    <p:sldId id="261" r:id="rId9"/>
    <p:sldId id="263" r:id="rId10"/>
    <p:sldId id="264" r:id="rId11"/>
    <p:sldId id="265" r:id="rId12"/>
    <p:sldId id="282" r:id="rId13"/>
    <p:sldId id="266" r:id="rId14"/>
    <p:sldId id="270" r:id="rId15"/>
    <p:sldId id="268" r:id="rId16"/>
    <p:sldId id="269" r:id="rId17"/>
    <p:sldId id="272" r:id="rId18"/>
    <p:sldId id="273" r:id="rId19"/>
    <p:sldId id="274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470" r:id="rId29"/>
    <p:sldId id="477" r:id="rId30"/>
    <p:sldId id="478" r:id="rId31"/>
    <p:sldId id="471" r:id="rId32"/>
    <p:sldId id="472" r:id="rId33"/>
    <p:sldId id="473" r:id="rId34"/>
    <p:sldId id="474" r:id="rId35"/>
    <p:sldId id="475" r:id="rId36"/>
    <p:sldId id="275" r:id="rId37"/>
    <p:sldId id="276" r:id="rId38"/>
    <p:sldId id="277" r:id="rId39"/>
    <p:sldId id="461" r:id="rId40"/>
  </p:sldIdLst>
  <p:sldSz cx="18288000" cy="10287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erriweather" panose="00000500000000000000" pitchFamily="2" charset="0"/>
      <p:regular r:id="rId47"/>
      <p:bold r:id="rId48"/>
      <p:italic r:id="rId49"/>
      <p:boldItalic r:id="rId50"/>
    </p:embeddedFont>
    <p:embeddedFont>
      <p:font typeface="Montserrat" panose="00000500000000000000" pitchFamily="2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96400" autoAdjust="0"/>
  </p:normalViewPr>
  <p:slideViewPr>
    <p:cSldViewPr>
      <p:cViewPr varScale="1">
        <p:scale>
          <a:sx n="75" d="100"/>
          <a:sy n="75" d="100"/>
        </p:scale>
        <p:origin x="61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F86280-2D95-6D4B-9A32-09603B3FF501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B89BC8-6A23-0346-9E67-BF0A1C731545}">
      <dgm:prSet phldrT="[Text]"/>
      <dgm:spPr/>
      <dgm:t>
        <a:bodyPr/>
        <a:lstStyle/>
        <a:p>
          <a:r>
            <a:rPr lang="en-US" dirty="0"/>
            <a:t>Banco de dados</a:t>
          </a:r>
        </a:p>
      </dgm:t>
    </dgm:pt>
    <dgm:pt modelId="{266B07F2-B919-2749-909D-553D56B81BBF}" type="parTrans" cxnId="{4E35817B-6110-004C-A223-349FDBDBA69D}">
      <dgm:prSet/>
      <dgm:spPr/>
      <dgm:t>
        <a:bodyPr/>
        <a:lstStyle/>
        <a:p>
          <a:endParaRPr lang="en-US"/>
        </a:p>
      </dgm:t>
    </dgm:pt>
    <dgm:pt modelId="{68B281E6-0009-124D-B1A0-4B9F2947CCCE}" type="sibTrans" cxnId="{4E35817B-6110-004C-A223-349FDBDBA69D}">
      <dgm:prSet/>
      <dgm:spPr/>
      <dgm:t>
        <a:bodyPr/>
        <a:lstStyle/>
        <a:p>
          <a:endParaRPr lang="en-US"/>
        </a:p>
      </dgm:t>
    </dgm:pt>
    <dgm:pt modelId="{7C6799D8-40CD-654A-A4FC-9E44E53DE914}">
      <dgm:prSet phldrT="[Text]"/>
      <dgm:spPr/>
      <dgm:t>
        <a:bodyPr/>
        <a:lstStyle/>
        <a:p>
          <a:r>
            <a:rPr lang="en-US" dirty="0" err="1"/>
            <a:t>Análises</a:t>
          </a:r>
          <a:endParaRPr lang="en-US" dirty="0"/>
        </a:p>
      </dgm:t>
    </dgm:pt>
    <dgm:pt modelId="{86509FAD-E928-CA44-8E28-9A374BFAD8E8}" type="parTrans" cxnId="{80831A50-FCE1-824D-B29C-9ABE448CE48C}">
      <dgm:prSet/>
      <dgm:spPr/>
      <dgm:t>
        <a:bodyPr/>
        <a:lstStyle/>
        <a:p>
          <a:endParaRPr lang="en-US"/>
        </a:p>
      </dgm:t>
    </dgm:pt>
    <dgm:pt modelId="{4DE4EA15-CBF2-8740-9AF4-048193309DE6}" type="sibTrans" cxnId="{80831A50-FCE1-824D-B29C-9ABE448CE48C}">
      <dgm:prSet/>
      <dgm:spPr/>
      <dgm:t>
        <a:bodyPr/>
        <a:lstStyle/>
        <a:p>
          <a:endParaRPr lang="en-US"/>
        </a:p>
      </dgm:t>
    </dgm:pt>
    <dgm:pt modelId="{A0F9A054-A05D-094B-9F92-B9871DF8A315}">
      <dgm:prSet phldrT="[Text]"/>
      <dgm:spPr/>
      <dgm:t>
        <a:bodyPr/>
        <a:lstStyle/>
        <a:p>
          <a:r>
            <a:rPr lang="en-US" dirty="0"/>
            <a:t>Dados</a:t>
          </a:r>
        </a:p>
      </dgm:t>
    </dgm:pt>
    <dgm:pt modelId="{BE74FD22-844E-1242-A872-C2CFB704C543}" type="sibTrans" cxnId="{1884F1DA-7081-3547-965F-934FBFF45E2C}">
      <dgm:prSet/>
      <dgm:spPr/>
      <dgm:t>
        <a:bodyPr/>
        <a:lstStyle/>
        <a:p>
          <a:endParaRPr lang="en-US"/>
        </a:p>
      </dgm:t>
    </dgm:pt>
    <dgm:pt modelId="{C9265141-5DED-E647-98DE-724C6131713A}" type="parTrans" cxnId="{1884F1DA-7081-3547-965F-934FBFF45E2C}">
      <dgm:prSet/>
      <dgm:spPr/>
      <dgm:t>
        <a:bodyPr/>
        <a:lstStyle/>
        <a:p>
          <a:endParaRPr lang="en-US"/>
        </a:p>
      </dgm:t>
    </dgm:pt>
    <dgm:pt modelId="{11865297-C5F3-F743-98DB-79C35440A803}" type="pres">
      <dgm:prSet presAssocID="{BEF86280-2D95-6D4B-9A32-09603B3FF501}" presName="Name0" presStyleCnt="0">
        <dgm:presLayoutVars>
          <dgm:dir/>
          <dgm:resizeHandles val="exact"/>
        </dgm:presLayoutVars>
      </dgm:prSet>
      <dgm:spPr/>
    </dgm:pt>
    <dgm:pt modelId="{E7D7639C-4EB5-234E-8184-0508DFF2BB7A}" type="pres">
      <dgm:prSet presAssocID="{A0F9A054-A05D-094B-9F92-B9871DF8A315}" presName="node" presStyleLbl="node1" presStyleIdx="0" presStyleCnt="3">
        <dgm:presLayoutVars>
          <dgm:bulletEnabled val="1"/>
        </dgm:presLayoutVars>
      </dgm:prSet>
      <dgm:spPr/>
    </dgm:pt>
    <dgm:pt modelId="{314FAC7E-F66A-C34F-AB6E-F185DBF1A66E}" type="pres">
      <dgm:prSet presAssocID="{BE74FD22-844E-1242-A872-C2CFB704C543}" presName="sibTrans" presStyleLbl="sibTrans2D1" presStyleIdx="0" presStyleCnt="3"/>
      <dgm:spPr/>
    </dgm:pt>
    <dgm:pt modelId="{6831F9A0-1049-264B-B443-4287C832EF23}" type="pres">
      <dgm:prSet presAssocID="{BE74FD22-844E-1242-A872-C2CFB704C543}" presName="connectorText" presStyleLbl="sibTrans2D1" presStyleIdx="0" presStyleCnt="3"/>
      <dgm:spPr/>
    </dgm:pt>
    <dgm:pt modelId="{BAD42746-4AF6-2849-A49B-2C947AC72704}" type="pres">
      <dgm:prSet presAssocID="{26B89BC8-6A23-0346-9E67-BF0A1C731545}" presName="node" presStyleLbl="node1" presStyleIdx="1" presStyleCnt="3">
        <dgm:presLayoutVars>
          <dgm:bulletEnabled val="1"/>
        </dgm:presLayoutVars>
      </dgm:prSet>
      <dgm:spPr/>
    </dgm:pt>
    <dgm:pt modelId="{E8F45EFF-5223-0B4E-A563-A305948CD267}" type="pres">
      <dgm:prSet presAssocID="{68B281E6-0009-124D-B1A0-4B9F2947CCCE}" presName="sibTrans" presStyleLbl="sibTrans2D1" presStyleIdx="1" presStyleCnt="3"/>
      <dgm:spPr/>
    </dgm:pt>
    <dgm:pt modelId="{23CE06EE-5842-844B-9898-9E3B077B3663}" type="pres">
      <dgm:prSet presAssocID="{68B281E6-0009-124D-B1A0-4B9F2947CCCE}" presName="connectorText" presStyleLbl="sibTrans2D1" presStyleIdx="1" presStyleCnt="3"/>
      <dgm:spPr/>
    </dgm:pt>
    <dgm:pt modelId="{F68BC0B8-CCB2-0D47-A18C-3BAE9A7578D9}" type="pres">
      <dgm:prSet presAssocID="{7C6799D8-40CD-654A-A4FC-9E44E53DE914}" presName="node" presStyleLbl="node1" presStyleIdx="2" presStyleCnt="3">
        <dgm:presLayoutVars>
          <dgm:bulletEnabled val="1"/>
        </dgm:presLayoutVars>
      </dgm:prSet>
      <dgm:spPr/>
    </dgm:pt>
    <dgm:pt modelId="{3ECAE081-2C21-E549-8F1E-6137E8F8D62C}" type="pres">
      <dgm:prSet presAssocID="{4DE4EA15-CBF2-8740-9AF4-048193309DE6}" presName="sibTrans" presStyleLbl="sibTrans2D1" presStyleIdx="2" presStyleCnt="3"/>
      <dgm:spPr/>
    </dgm:pt>
    <dgm:pt modelId="{C16B3175-1A4E-DD45-9D6F-0B515690B5CA}" type="pres">
      <dgm:prSet presAssocID="{4DE4EA15-CBF2-8740-9AF4-048193309DE6}" presName="connectorText" presStyleLbl="sibTrans2D1" presStyleIdx="2" presStyleCnt="3"/>
      <dgm:spPr/>
    </dgm:pt>
  </dgm:ptLst>
  <dgm:cxnLst>
    <dgm:cxn modelId="{C9D3FD10-8C45-8048-A322-23C31D004B20}" type="presOf" srcId="{BEF86280-2D95-6D4B-9A32-09603B3FF501}" destId="{11865297-C5F3-F743-98DB-79C35440A803}" srcOrd="0" destOrd="0" presId="urn:microsoft.com/office/officeart/2005/8/layout/cycle7"/>
    <dgm:cxn modelId="{55D51331-8BC0-B94D-ACA3-2E39B42375E3}" type="presOf" srcId="{4DE4EA15-CBF2-8740-9AF4-048193309DE6}" destId="{3ECAE081-2C21-E549-8F1E-6137E8F8D62C}" srcOrd="0" destOrd="0" presId="urn:microsoft.com/office/officeart/2005/8/layout/cycle7"/>
    <dgm:cxn modelId="{75210336-9BB0-6643-81DC-4E04FA93988E}" type="presOf" srcId="{BE74FD22-844E-1242-A872-C2CFB704C543}" destId="{314FAC7E-F66A-C34F-AB6E-F185DBF1A66E}" srcOrd="0" destOrd="0" presId="urn:microsoft.com/office/officeart/2005/8/layout/cycle7"/>
    <dgm:cxn modelId="{B7AC813C-3BA8-3B41-A96A-B062965B96F9}" type="presOf" srcId="{68B281E6-0009-124D-B1A0-4B9F2947CCCE}" destId="{E8F45EFF-5223-0B4E-A563-A305948CD267}" srcOrd="0" destOrd="0" presId="urn:microsoft.com/office/officeart/2005/8/layout/cycle7"/>
    <dgm:cxn modelId="{8A15F03D-6A67-B043-A1D9-EFB8C3BA6DB1}" type="presOf" srcId="{7C6799D8-40CD-654A-A4FC-9E44E53DE914}" destId="{F68BC0B8-CCB2-0D47-A18C-3BAE9A7578D9}" srcOrd="0" destOrd="0" presId="urn:microsoft.com/office/officeart/2005/8/layout/cycle7"/>
    <dgm:cxn modelId="{E99CD34F-75B9-EE4E-BBC8-FD643751F84C}" type="presOf" srcId="{68B281E6-0009-124D-B1A0-4B9F2947CCCE}" destId="{23CE06EE-5842-844B-9898-9E3B077B3663}" srcOrd="1" destOrd="0" presId="urn:microsoft.com/office/officeart/2005/8/layout/cycle7"/>
    <dgm:cxn modelId="{80831A50-FCE1-824D-B29C-9ABE448CE48C}" srcId="{BEF86280-2D95-6D4B-9A32-09603B3FF501}" destId="{7C6799D8-40CD-654A-A4FC-9E44E53DE914}" srcOrd="2" destOrd="0" parTransId="{86509FAD-E928-CA44-8E28-9A374BFAD8E8}" sibTransId="{4DE4EA15-CBF2-8740-9AF4-048193309DE6}"/>
    <dgm:cxn modelId="{4E35817B-6110-004C-A223-349FDBDBA69D}" srcId="{BEF86280-2D95-6D4B-9A32-09603B3FF501}" destId="{26B89BC8-6A23-0346-9E67-BF0A1C731545}" srcOrd="1" destOrd="0" parTransId="{266B07F2-B919-2749-909D-553D56B81BBF}" sibTransId="{68B281E6-0009-124D-B1A0-4B9F2947CCCE}"/>
    <dgm:cxn modelId="{337BB37F-FF30-224B-A727-3D6B37D5AEE0}" type="presOf" srcId="{BE74FD22-844E-1242-A872-C2CFB704C543}" destId="{6831F9A0-1049-264B-B443-4287C832EF23}" srcOrd="1" destOrd="0" presId="urn:microsoft.com/office/officeart/2005/8/layout/cycle7"/>
    <dgm:cxn modelId="{63856D86-F500-324F-849E-96FA5A6E2C89}" type="presOf" srcId="{A0F9A054-A05D-094B-9F92-B9871DF8A315}" destId="{E7D7639C-4EB5-234E-8184-0508DFF2BB7A}" srcOrd="0" destOrd="0" presId="urn:microsoft.com/office/officeart/2005/8/layout/cycle7"/>
    <dgm:cxn modelId="{1884F1DA-7081-3547-965F-934FBFF45E2C}" srcId="{BEF86280-2D95-6D4B-9A32-09603B3FF501}" destId="{A0F9A054-A05D-094B-9F92-B9871DF8A315}" srcOrd="0" destOrd="0" parTransId="{C9265141-5DED-E647-98DE-724C6131713A}" sibTransId="{BE74FD22-844E-1242-A872-C2CFB704C543}"/>
    <dgm:cxn modelId="{208A1BEA-FAF7-644A-9EAE-5915A142B455}" type="presOf" srcId="{4DE4EA15-CBF2-8740-9AF4-048193309DE6}" destId="{C16B3175-1A4E-DD45-9D6F-0B515690B5CA}" srcOrd="1" destOrd="0" presId="urn:microsoft.com/office/officeart/2005/8/layout/cycle7"/>
    <dgm:cxn modelId="{3A1327EC-7F02-F741-93DA-0DC2EA03FE85}" type="presOf" srcId="{26B89BC8-6A23-0346-9E67-BF0A1C731545}" destId="{BAD42746-4AF6-2849-A49B-2C947AC72704}" srcOrd="0" destOrd="0" presId="urn:microsoft.com/office/officeart/2005/8/layout/cycle7"/>
    <dgm:cxn modelId="{4A4DFBD1-5B52-684C-BAD4-D202F9751205}" type="presParOf" srcId="{11865297-C5F3-F743-98DB-79C35440A803}" destId="{E7D7639C-4EB5-234E-8184-0508DFF2BB7A}" srcOrd="0" destOrd="0" presId="urn:microsoft.com/office/officeart/2005/8/layout/cycle7"/>
    <dgm:cxn modelId="{75843C24-E210-D449-8B8A-4057BB169240}" type="presParOf" srcId="{11865297-C5F3-F743-98DB-79C35440A803}" destId="{314FAC7E-F66A-C34F-AB6E-F185DBF1A66E}" srcOrd="1" destOrd="0" presId="urn:microsoft.com/office/officeart/2005/8/layout/cycle7"/>
    <dgm:cxn modelId="{51D213FE-F400-F143-BC31-EC5F8D5E808C}" type="presParOf" srcId="{314FAC7E-F66A-C34F-AB6E-F185DBF1A66E}" destId="{6831F9A0-1049-264B-B443-4287C832EF23}" srcOrd="0" destOrd="0" presId="urn:microsoft.com/office/officeart/2005/8/layout/cycle7"/>
    <dgm:cxn modelId="{FCEFD529-C0E7-9D4D-88C4-5C54EBDF0780}" type="presParOf" srcId="{11865297-C5F3-F743-98DB-79C35440A803}" destId="{BAD42746-4AF6-2849-A49B-2C947AC72704}" srcOrd="2" destOrd="0" presId="urn:microsoft.com/office/officeart/2005/8/layout/cycle7"/>
    <dgm:cxn modelId="{F6AC6687-381C-9B44-967A-23892E3BC9B4}" type="presParOf" srcId="{11865297-C5F3-F743-98DB-79C35440A803}" destId="{E8F45EFF-5223-0B4E-A563-A305948CD267}" srcOrd="3" destOrd="0" presId="urn:microsoft.com/office/officeart/2005/8/layout/cycle7"/>
    <dgm:cxn modelId="{06FB6240-8FD9-8E42-93FB-8694B1908B46}" type="presParOf" srcId="{E8F45EFF-5223-0B4E-A563-A305948CD267}" destId="{23CE06EE-5842-844B-9898-9E3B077B3663}" srcOrd="0" destOrd="0" presId="urn:microsoft.com/office/officeart/2005/8/layout/cycle7"/>
    <dgm:cxn modelId="{708C8491-761F-934B-B48C-EC5EA17DC957}" type="presParOf" srcId="{11865297-C5F3-F743-98DB-79C35440A803}" destId="{F68BC0B8-CCB2-0D47-A18C-3BAE9A7578D9}" srcOrd="4" destOrd="0" presId="urn:microsoft.com/office/officeart/2005/8/layout/cycle7"/>
    <dgm:cxn modelId="{E8A56618-5D6F-B843-BAE2-3DF0B9B1B443}" type="presParOf" srcId="{11865297-C5F3-F743-98DB-79C35440A803}" destId="{3ECAE081-2C21-E549-8F1E-6137E8F8D62C}" srcOrd="5" destOrd="0" presId="urn:microsoft.com/office/officeart/2005/8/layout/cycle7"/>
    <dgm:cxn modelId="{ACAA26B5-F27F-1147-9754-360FACAA6BE2}" type="presParOf" srcId="{3ECAE081-2C21-E549-8F1E-6137E8F8D62C}" destId="{C16B3175-1A4E-DD45-9D6F-0B515690B5CA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961DB7-3F93-4A5A-9468-D553BB0BC6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C821E0C-4A4D-4321-A96E-EE096C4352DA}">
      <dgm:prSet phldrT="[Text]"/>
      <dgm:spPr/>
      <dgm:t>
        <a:bodyPr/>
        <a:lstStyle/>
        <a:p>
          <a:r>
            <a:rPr lang="en-US" spc="-102" dirty="0" err="1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Extração</a:t>
          </a:r>
          <a:r>
            <a:rPr lang="en-US" spc="-102" dirty="0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de RNA</a:t>
          </a:r>
          <a:endParaRPr lang="en-US" dirty="0"/>
        </a:p>
      </dgm:t>
    </dgm:pt>
    <dgm:pt modelId="{6A8285FE-D615-40DF-A343-55FE49984EA2}" type="parTrans" cxnId="{E1C0CCD3-A510-4167-BD54-3B3BD8BCCF2A}">
      <dgm:prSet/>
      <dgm:spPr/>
      <dgm:t>
        <a:bodyPr/>
        <a:lstStyle/>
        <a:p>
          <a:endParaRPr lang="en-US"/>
        </a:p>
      </dgm:t>
    </dgm:pt>
    <dgm:pt modelId="{7646A27B-A908-45F4-9EE8-8FD6F743EFB1}" type="sibTrans" cxnId="{E1C0CCD3-A510-4167-BD54-3B3BD8BCCF2A}">
      <dgm:prSet/>
      <dgm:spPr/>
      <dgm:t>
        <a:bodyPr/>
        <a:lstStyle/>
        <a:p>
          <a:endParaRPr lang="en-US"/>
        </a:p>
      </dgm:t>
    </dgm:pt>
    <dgm:pt modelId="{327F3CDB-17B3-4D1C-8596-AA2CADA48AA4}">
      <dgm:prSet phldrT="[Text]"/>
      <dgm:spPr/>
      <dgm:t>
        <a:bodyPr/>
        <a:lstStyle/>
        <a:p>
          <a:r>
            <a:rPr lang="en-US" spc="-102" dirty="0" err="1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Preparo</a:t>
          </a:r>
          <a:r>
            <a:rPr lang="en-US" spc="-102" dirty="0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de </a:t>
          </a:r>
          <a:r>
            <a:rPr lang="en-US" spc="-102" dirty="0" err="1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Bibliotecas</a:t>
          </a:r>
          <a:endParaRPr lang="en-US" dirty="0"/>
        </a:p>
      </dgm:t>
    </dgm:pt>
    <dgm:pt modelId="{BBAF3400-1AAC-426D-BFA7-E6F514B8A817}" type="parTrans" cxnId="{F704E20E-4C90-4BAD-8592-08CDF439B779}">
      <dgm:prSet/>
      <dgm:spPr/>
      <dgm:t>
        <a:bodyPr/>
        <a:lstStyle/>
        <a:p>
          <a:endParaRPr lang="en-US"/>
        </a:p>
      </dgm:t>
    </dgm:pt>
    <dgm:pt modelId="{308E4B61-6DED-4E18-A1C7-36B9E46CC3DF}" type="sibTrans" cxnId="{F704E20E-4C90-4BAD-8592-08CDF439B779}">
      <dgm:prSet/>
      <dgm:spPr/>
      <dgm:t>
        <a:bodyPr/>
        <a:lstStyle/>
        <a:p>
          <a:endParaRPr lang="en-US"/>
        </a:p>
      </dgm:t>
    </dgm:pt>
    <dgm:pt modelId="{3FB34181-B013-4AB3-8693-BE9FEB4CBE4A}">
      <dgm:prSet phldrT="[Text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Sequenciamento</a:t>
          </a:r>
          <a:endParaRPr lang="en-US" dirty="0">
            <a:solidFill>
              <a:schemeClr val="tx1"/>
            </a:solidFill>
          </a:endParaRPr>
        </a:p>
      </dgm:t>
    </dgm:pt>
    <dgm:pt modelId="{2CE2366C-ED8E-4E39-98FE-1E298C495880}" type="parTrans" cxnId="{D636ADDC-0095-42B0-9E91-85012CFDF30A}">
      <dgm:prSet/>
      <dgm:spPr/>
      <dgm:t>
        <a:bodyPr/>
        <a:lstStyle/>
        <a:p>
          <a:endParaRPr lang="en-US"/>
        </a:p>
      </dgm:t>
    </dgm:pt>
    <dgm:pt modelId="{462F162D-7C61-4253-8C58-F6129CCBBA1E}" type="sibTrans" cxnId="{D636ADDC-0095-42B0-9E91-85012CFDF30A}">
      <dgm:prSet/>
      <dgm:spPr/>
      <dgm:t>
        <a:bodyPr/>
        <a:lstStyle/>
        <a:p>
          <a:endParaRPr lang="en-US"/>
        </a:p>
      </dgm:t>
    </dgm:pt>
    <dgm:pt modelId="{59C39094-3602-472F-A057-9AE709DE0826}">
      <dgm:prSet phldrT="[Text]"/>
      <dgm:spPr/>
      <dgm:t>
        <a:bodyPr/>
        <a:lstStyle/>
        <a:p>
          <a:r>
            <a:rPr lang="en-US" spc="-102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Análises</a:t>
          </a:r>
          <a:endParaRPr lang="en-US" dirty="0">
            <a:solidFill>
              <a:schemeClr val="tx1"/>
            </a:solidFill>
          </a:endParaRPr>
        </a:p>
      </dgm:t>
    </dgm:pt>
    <dgm:pt modelId="{54464C23-91D3-4A1B-91A7-B6259EF17021}" type="parTrans" cxnId="{ECC9DD18-3D83-47CA-B2F7-B1AF22903FFC}">
      <dgm:prSet/>
      <dgm:spPr/>
      <dgm:t>
        <a:bodyPr/>
        <a:lstStyle/>
        <a:p>
          <a:endParaRPr lang="en-US"/>
        </a:p>
      </dgm:t>
    </dgm:pt>
    <dgm:pt modelId="{66EE0E41-48CE-43B7-8A90-FED2F2D8A55D}" type="sibTrans" cxnId="{ECC9DD18-3D83-47CA-B2F7-B1AF22903FFC}">
      <dgm:prSet/>
      <dgm:spPr/>
      <dgm:t>
        <a:bodyPr/>
        <a:lstStyle/>
        <a:p>
          <a:endParaRPr lang="en-US"/>
        </a:p>
      </dgm:t>
    </dgm:pt>
    <dgm:pt modelId="{7D7B485A-02B9-40C9-B763-23509665EA5B}" type="pres">
      <dgm:prSet presAssocID="{46961DB7-3F93-4A5A-9468-D553BB0BC6A5}" presName="Name0" presStyleCnt="0">
        <dgm:presLayoutVars>
          <dgm:dir/>
          <dgm:resizeHandles val="exact"/>
        </dgm:presLayoutVars>
      </dgm:prSet>
      <dgm:spPr/>
    </dgm:pt>
    <dgm:pt modelId="{2243A518-87DA-4B74-8B73-D658A5D7A2DF}" type="pres">
      <dgm:prSet presAssocID="{AC821E0C-4A4D-4321-A96E-EE096C4352DA}" presName="node" presStyleLbl="node1" presStyleIdx="0" presStyleCnt="4">
        <dgm:presLayoutVars>
          <dgm:bulletEnabled val="1"/>
        </dgm:presLayoutVars>
      </dgm:prSet>
      <dgm:spPr/>
    </dgm:pt>
    <dgm:pt modelId="{C43E1318-3446-4281-AF3A-64AA4F3AA237}" type="pres">
      <dgm:prSet presAssocID="{7646A27B-A908-45F4-9EE8-8FD6F743EFB1}" presName="sibTrans" presStyleLbl="sibTrans2D1" presStyleIdx="0" presStyleCnt="3"/>
      <dgm:spPr/>
    </dgm:pt>
    <dgm:pt modelId="{842ECBC4-0561-48C7-8058-8E2E08BC42DB}" type="pres">
      <dgm:prSet presAssocID="{7646A27B-A908-45F4-9EE8-8FD6F743EFB1}" presName="connectorText" presStyleLbl="sibTrans2D1" presStyleIdx="0" presStyleCnt="3"/>
      <dgm:spPr/>
    </dgm:pt>
    <dgm:pt modelId="{B203C69D-4FB0-404B-B163-F0A4D7C63B21}" type="pres">
      <dgm:prSet presAssocID="{327F3CDB-17B3-4D1C-8596-AA2CADA48AA4}" presName="node" presStyleLbl="node1" presStyleIdx="1" presStyleCnt="4">
        <dgm:presLayoutVars>
          <dgm:bulletEnabled val="1"/>
        </dgm:presLayoutVars>
      </dgm:prSet>
      <dgm:spPr/>
    </dgm:pt>
    <dgm:pt modelId="{F27EE458-032D-4F35-9C15-75CA1795C875}" type="pres">
      <dgm:prSet presAssocID="{308E4B61-6DED-4E18-A1C7-36B9E46CC3DF}" presName="sibTrans" presStyleLbl="sibTrans2D1" presStyleIdx="1" presStyleCnt="3"/>
      <dgm:spPr/>
    </dgm:pt>
    <dgm:pt modelId="{7BC5B513-A642-4612-97A3-FFB0B2EA1DB2}" type="pres">
      <dgm:prSet presAssocID="{308E4B61-6DED-4E18-A1C7-36B9E46CC3DF}" presName="connectorText" presStyleLbl="sibTrans2D1" presStyleIdx="1" presStyleCnt="3"/>
      <dgm:spPr/>
    </dgm:pt>
    <dgm:pt modelId="{20F20BA3-76CB-47BA-BF52-8B10B8972E09}" type="pres">
      <dgm:prSet presAssocID="{3FB34181-B013-4AB3-8693-BE9FEB4CBE4A}" presName="node" presStyleLbl="node1" presStyleIdx="2" presStyleCnt="4">
        <dgm:presLayoutVars>
          <dgm:bulletEnabled val="1"/>
        </dgm:presLayoutVars>
      </dgm:prSet>
      <dgm:spPr/>
    </dgm:pt>
    <dgm:pt modelId="{50F2BBF8-22E3-4F15-AB30-C3983025D318}" type="pres">
      <dgm:prSet presAssocID="{462F162D-7C61-4253-8C58-F6129CCBBA1E}" presName="sibTrans" presStyleLbl="sibTrans2D1" presStyleIdx="2" presStyleCnt="3"/>
      <dgm:spPr/>
    </dgm:pt>
    <dgm:pt modelId="{0A84EFFE-AFD0-4C58-B513-C606ED493B1B}" type="pres">
      <dgm:prSet presAssocID="{462F162D-7C61-4253-8C58-F6129CCBBA1E}" presName="connectorText" presStyleLbl="sibTrans2D1" presStyleIdx="2" presStyleCnt="3"/>
      <dgm:spPr/>
    </dgm:pt>
    <dgm:pt modelId="{180E7449-C506-49BF-B329-18ECD32C1672}" type="pres">
      <dgm:prSet presAssocID="{59C39094-3602-472F-A057-9AE709DE0826}" presName="node" presStyleLbl="node1" presStyleIdx="3" presStyleCnt="4">
        <dgm:presLayoutVars>
          <dgm:bulletEnabled val="1"/>
        </dgm:presLayoutVars>
      </dgm:prSet>
      <dgm:spPr/>
    </dgm:pt>
  </dgm:ptLst>
  <dgm:cxnLst>
    <dgm:cxn modelId="{F704E20E-4C90-4BAD-8592-08CDF439B779}" srcId="{46961DB7-3F93-4A5A-9468-D553BB0BC6A5}" destId="{327F3CDB-17B3-4D1C-8596-AA2CADA48AA4}" srcOrd="1" destOrd="0" parTransId="{BBAF3400-1AAC-426D-BFA7-E6F514B8A817}" sibTransId="{308E4B61-6DED-4E18-A1C7-36B9E46CC3DF}"/>
    <dgm:cxn modelId="{ECC9DD18-3D83-47CA-B2F7-B1AF22903FFC}" srcId="{46961DB7-3F93-4A5A-9468-D553BB0BC6A5}" destId="{59C39094-3602-472F-A057-9AE709DE0826}" srcOrd="3" destOrd="0" parTransId="{54464C23-91D3-4A1B-91A7-B6259EF17021}" sibTransId="{66EE0E41-48CE-43B7-8A90-FED2F2D8A55D}"/>
    <dgm:cxn modelId="{C2556538-2E1F-49EB-9064-CEF9F7C4E8E4}" type="presOf" srcId="{308E4B61-6DED-4E18-A1C7-36B9E46CC3DF}" destId="{F27EE458-032D-4F35-9C15-75CA1795C875}" srcOrd="0" destOrd="0" presId="urn:microsoft.com/office/officeart/2005/8/layout/process1"/>
    <dgm:cxn modelId="{A3BD7D4A-CDF5-4727-B38F-C3221701666D}" type="presOf" srcId="{462F162D-7C61-4253-8C58-F6129CCBBA1E}" destId="{50F2BBF8-22E3-4F15-AB30-C3983025D318}" srcOrd="0" destOrd="0" presId="urn:microsoft.com/office/officeart/2005/8/layout/process1"/>
    <dgm:cxn modelId="{6D1C9873-9B03-4915-894A-61896251F51F}" type="presOf" srcId="{3FB34181-B013-4AB3-8693-BE9FEB4CBE4A}" destId="{20F20BA3-76CB-47BA-BF52-8B10B8972E09}" srcOrd="0" destOrd="0" presId="urn:microsoft.com/office/officeart/2005/8/layout/process1"/>
    <dgm:cxn modelId="{D3551B74-3477-467C-AEC6-5595B9BDA2BE}" type="presOf" srcId="{7646A27B-A908-45F4-9EE8-8FD6F743EFB1}" destId="{842ECBC4-0561-48C7-8058-8E2E08BC42DB}" srcOrd="1" destOrd="0" presId="urn:microsoft.com/office/officeart/2005/8/layout/process1"/>
    <dgm:cxn modelId="{C38AC27B-73FA-4CE3-B3E2-4CC0D963739F}" type="presOf" srcId="{AC821E0C-4A4D-4321-A96E-EE096C4352DA}" destId="{2243A518-87DA-4B74-8B73-D658A5D7A2DF}" srcOrd="0" destOrd="0" presId="urn:microsoft.com/office/officeart/2005/8/layout/process1"/>
    <dgm:cxn modelId="{1BBFE77F-B8B0-44DF-968D-3931FBCF8D0B}" type="presOf" srcId="{327F3CDB-17B3-4D1C-8596-AA2CADA48AA4}" destId="{B203C69D-4FB0-404B-B163-F0A4D7C63B21}" srcOrd="0" destOrd="0" presId="urn:microsoft.com/office/officeart/2005/8/layout/process1"/>
    <dgm:cxn modelId="{597BA794-9860-4184-8A03-7166DDA5839D}" type="presOf" srcId="{462F162D-7C61-4253-8C58-F6129CCBBA1E}" destId="{0A84EFFE-AFD0-4C58-B513-C606ED493B1B}" srcOrd="1" destOrd="0" presId="urn:microsoft.com/office/officeart/2005/8/layout/process1"/>
    <dgm:cxn modelId="{1D778DA9-CD8D-452F-A753-EE0EF7FCDAF1}" type="presOf" srcId="{46961DB7-3F93-4A5A-9468-D553BB0BC6A5}" destId="{7D7B485A-02B9-40C9-B763-23509665EA5B}" srcOrd="0" destOrd="0" presId="urn:microsoft.com/office/officeart/2005/8/layout/process1"/>
    <dgm:cxn modelId="{066C40AF-9722-4613-BB47-B0E716FF5CEC}" type="presOf" srcId="{7646A27B-A908-45F4-9EE8-8FD6F743EFB1}" destId="{C43E1318-3446-4281-AF3A-64AA4F3AA237}" srcOrd="0" destOrd="0" presId="urn:microsoft.com/office/officeart/2005/8/layout/process1"/>
    <dgm:cxn modelId="{E1C0CCD3-A510-4167-BD54-3B3BD8BCCF2A}" srcId="{46961DB7-3F93-4A5A-9468-D553BB0BC6A5}" destId="{AC821E0C-4A4D-4321-A96E-EE096C4352DA}" srcOrd="0" destOrd="0" parTransId="{6A8285FE-D615-40DF-A343-55FE49984EA2}" sibTransId="{7646A27B-A908-45F4-9EE8-8FD6F743EFB1}"/>
    <dgm:cxn modelId="{D8EE88D9-CE1B-4826-8179-B3C4AEA41676}" type="presOf" srcId="{59C39094-3602-472F-A057-9AE709DE0826}" destId="{180E7449-C506-49BF-B329-18ECD32C1672}" srcOrd="0" destOrd="0" presId="urn:microsoft.com/office/officeart/2005/8/layout/process1"/>
    <dgm:cxn modelId="{D636ADDC-0095-42B0-9E91-85012CFDF30A}" srcId="{46961DB7-3F93-4A5A-9468-D553BB0BC6A5}" destId="{3FB34181-B013-4AB3-8693-BE9FEB4CBE4A}" srcOrd="2" destOrd="0" parTransId="{2CE2366C-ED8E-4E39-98FE-1E298C495880}" sibTransId="{462F162D-7C61-4253-8C58-F6129CCBBA1E}"/>
    <dgm:cxn modelId="{D29383ED-D3C0-4936-BF3F-8FDEA55885DE}" type="presOf" srcId="{308E4B61-6DED-4E18-A1C7-36B9E46CC3DF}" destId="{7BC5B513-A642-4612-97A3-FFB0B2EA1DB2}" srcOrd="1" destOrd="0" presId="urn:microsoft.com/office/officeart/2005/8/layout/process1"/>
    <dgm:cxn modelId="{17AD6570-6898-40B5-A4A4-EA349AB685E0}" type="presParOf" srcId="{7D7B485A-02B9-40C9-B763-23509665EA5B}" destId="{2243A518-87DA-4B74-8B73-D658A5D7A2DF}" srcOrd="0" destOrd="0" presId="urn:microsoft.com/office/officeart/2005/8/layout/process1"/>
    <dgm:cxn modelId="{995CCE0D-F18C-47F9-8C3A-387BC635DDE4}" type="presParOf" srcId="{7D7B485A-02B9-40C9-B763-23509665EA5B}" destId="{C43E1318-3446-4281-AF3A-64AA4F3AA237}" srcOrd="1" destOrd="0" presId="urn:microsoft.com/office/officeart/2005/8/layout/process1"/>
    <dgm:cxn modelId="{2BD196B8-40C7-4854-9F97-13EBF78E2546}" type="presParOf" srcId="{C43E1318-3446-4281-AF3A-64AA4F3AA237}" destId="{842ECBC4-0561-48C7-8058-8E2E08BC42DB}" srcOrd="0" destOrd="0" presId="urn:microsoft.com/office/officeart/2005/8/layout/process1"/>
    <dgm:cxn modelId="{353B7908-95F8-4CE5-8C25-0456E86ABDCC}" type="presParOf" srcId="{7D7B485A-02B9-40C9-B763-23509665EA5B}" destId="{B203C69D-4FB0-404B-B163-F0A4D7C63B21}" srcOrd="2" destOrd="0" presId="urn:microsoft.com/office/officeart/2005/8/layout/process1"/>
    <dgm:cxn modelId="{AFAA9582-4BD4-4533-9ECB-7907C5D151AA}" type="presParOf" srcId="{7D7B485A-02B9-40C9-B763-23509665EA5B}" destId="{F27EE458-032D-4F35-9C15-75CA1795C875}" srcOrd="3" destOrd="0" presId="urn:microsoft.com/office/officeart/2005/8/layout/process1"/>
    <dgm:cxn modelId="{09CF92B1-B201-4F4C-9F08-60CD85178E82}" type="presParOf" srcId="{F27EE458-032D-4F35-9C15-75CA1795C875}" destId="{7BC5B513-A642-4612-97A3-FFB0B2EA1DB2}" srcOrd="0" destOrd="0" presId="urn:microsoft.com/office/officeart/2005/8/layout/process1"/>
    <dgm:cxn modelId="{9552C50C-9760-448C-9858-787588D83F5C}" type="presParOf" srcId="{7D7B485A-02B9-40C9-B763-23509665EA5B}" destId="{20F20BA3-76CB-47BA-BF52-8B10B8972E09}" srcOrd="4" destOrd="0" presId="urn:microsoft.com/office/officeart/2005/8/layout/process1"/>
    <dgm:cxn modelId="{4F8DBB54-FBEB-4AB1-9B54-B3EBA395835D}" type="presParOf" srcId="{7D7B485A-02B9-40C9-B763-23509665EA5B}" destId="{50F2BBF8-22E3-4F15-AB30-C3983025D318}" srcOrd="5" destOrd="0" presId="urn:microsoft.com/office/officeart/2005/8/layout/process1"/>
    <dgm:cxn modelId="{B1DFB4E6-2593-4A3C-84F8-40F931C51DFA}" type="presParOf" srcId="{50F2BBF8-22E3-4F15-AB30-C3983025D318}" destId="{0A84EFFE-AFD0-4C58-B513-C606ED493B1B}" srcOrd="0" destOrd="0" presId="urn:microsoft.com/office/officeart/2005/8/layout/process1"/>
    <dgm:cxn modelId="{0C649DE4-2077-49F3-A4C9-53F0CBCED760}" type="presParOf" srcId="{7D7B485A-02B9-40C9-B763-23509665EA5B}" destId="{180E7449-C506-49BF-B329-18ECD32C167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7639C-4EB5-234E-8184-0508DFF2BB7A}">
      <dsp:nvSpPr>
        <dsp:cNvPr id="0" name=""/>
        <dsp:cNvSpPr/>
      </dsp:nvSpPr>
      <dsp:spPr>
        <a:xfrm>
          <a:off x="2750566" y="1650"/>
          <a:ext cx="2728466" cy="1364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Dados</a:t>
          </a:r>
        </a:p>
      </dsp:txBody>
      <dsp:txXfrm>
        <a:off x="2790523" y="41607"/>
        <a:ext cx="2648552" cy="1284319"/>
      </dsp:txXfrm>
    </dsp:sp>
    <dsp:sp modelId="{314FAC7E-F66A-C34F-AB6E-F185DBF1A66E}">
      <dsp:nvSpPr>
        <dsp:cNvPr id="0" name=""/>
        <dsp:cNvSpPr/>
      </dsp:nvSpPr>
      <dsp:spPr>
        <a:xfrm rot="3600000">
          <a:off x="4530215" y="2396386"/>
          <a:ext cx="1422406" cy="47748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673459" y="2491882"/>
        <a:ext cx="1135918" cy="286489"/>
      </dsp:txXfrm>
    </dsp:sp>
    <dsp:sp modelId="{BAD42746-4AF6-2849-A49B-2C947AC72704}">
      <dsp:nvSpPr>
        <dsp:cNvPr id="0" name=""/>
        <dsp:cNvSpPr/>
      </dsp:nvSpPr>
      <dsp:spPr>
        <a:xfrm>
          <a:off x="5003804" y="3904371"/>
          <a:ext cx="2728466" cy="1364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Banco de dados</a:t>
          </a:r>
        </a:p>
      </dsp:txBody>
      <dsp:txXfrm>
        <a:off x="5043761" y="3944328"/>
        <a:ext cx="2648552" cy="1284319"/>
      </dsp:txXfrm>
    </dsp:sp>
    <dsp:sp modelId="{E8F45EFF-5223-0B4E-A563-A305948CD267}">
      <dsp:nvSpPr>
        <dsp:cNvPr id="0" name=""/>
        <dsp:cNvSpPr/>
      </dsp:nvSpPr>
      <dsp:spPr>
        <a:xfrm rot="10800000">
          <a:off x="3403596" y="4347747"/>
          <a:ext cx="1422406" cy="47748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546840" y="4443243"/>
        <a:ext cx="1135918" cy="286489"/>
      </dsp:txXfrm>
    </dsp:sp>
    <dsp:sp modelId="{F68BC0B8-CCB2-0D47-A18C-3BAE9A7578D9}">
      <dsp:nvSpPr>
        <dsp:cNvPr id="0" name=""/>
        <dsp:cNvSpPr/>
      </dsp:nvSpPr>
      <dsp:spPr>
        <a:xfrm>
          <a:off x="497329" y="3904371"/>
          <a:ext cx="2728466" cy="1364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Análises</a:t>
          </a:r>
          <a:endParaRPr lang="en-US" sz="3600" kern="1200" dirty="0"/>
        </a:p>
      </dsp:txBody>
      <dsp:txXfrm>
        <a:off x="537286" y="3944328"/>
        <a:ext cx="2648552" cy="1284319"/>
      </dsp:txXfrm>
    </dsp:sp>
    <dsp:sp modelId="{3ECAE081-2C21-E549-8F1E-6137E8F8D62C}">
      <dsp:nvSpPr>
        <dsp:cNvPr id="0" name=""/>
        <dsp:cNvSpPr/>
      </dsp:nvSpPr>
      <dsp:spPr>
        <a:xfrm rot="18000000">
          <a:off x="2276978" y="2396386"/>
          <a:ext cx="1422406" cy="47748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420222" y="2491882"/>
        <a:ext cx="1135918" cy="286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3A518-87DA-4B74-8B73-D658A5D7A2DF}">
      <dsp:nvSpPr>
        <dsp:cNvPr id="0" name=""/>
        <dsp:cNvSpPr/>
      </dsp:nvSpPr>
      <dsp:spPr>
        <a:xfrm>
          <a:off x="5670" y="758980"/>
          <a:ext cx="2479204" cy="1487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spc="-102" dirty="0" err="1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Extração</a:t>
          </a:r>
          <a:r>
            <a:rPr lang="en-US" sz="2500" kern="1200" spc="-102" dirty="0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de RNA</a:t>
          </a:r>
          <a:endParaRPr lang="en-US" sz="2500" kern="1200" dirty="0"/>
        </a:p>
      </dsp:txBody>
      <dsp:txXfrm>
        <a:off x="49238" y="802548"/>
        <a:ext cx="2392068" cy="1400386"/>
      </dsp:txXfrm>
    </dsp:sp>
    <dsp:sp modelId="{C43E1318-3446-4281-AF3A-64AA4F3AA237}">
      <dsp:nvSpPr>
        <dsp:cNvPr id="0" name=""/>
        <dsp:cNvSpPr/>
      </dsp:nvSpPr>
      <dsp:spPr>
        <a:xfrm>
          <a:off x="2732795" y="1195320"/>
          <a:ext cx="525591" cy="614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732795" y="1318288"/>
        <a:ext cx="367914" cy="368906"/>
      </dsp:txXfrm>
    </dsp:sp>
    <dsp:sp modelId="{B203C69D-4FB0-404B-B163-F0A4D7C63B21}">
      <dsp:nvSpPr>
        <dsp:cNvPr id="0" name=""/>
        <dsp:cNvSpPr/>
      </dsp:nvSpPr>
      <dsp:spPr>
        <a:xfrm>
          <a:off x="3476557" y="758980"/>
          <a:ext cx="2479204" cy="1487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spc="-102" dirty="0" err="1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Preparo</a:t>
          </a:r>
          <a:r>
            <a:rPr lang="en-US" sz="2500" kern="1200" spc="-102" dirty="0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de </a:t>
          </a:r>
          <a:r>
            <a:rPr lang="en-US" sz="2500" kern="1200" spc="-102" dirty="0" err="1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Bibliotecas</a:t>
          </a:r>
          <a:endParaRPr lang="en-US" sz="2500" kern="1200" dirty="0"/>
        </a:p>
      </dsp:txBody>
      <dsp:txXfrm>
        <a:off x="3520125" y="802548"/>
        <a:ext cx="2392068" cy="1400386"/>
      </dsp:txXfrm>
    </dsp:sp>
    <dsp:sp modelId="{F27EE458-032D-4F35-9C15-75CA1795C875}">
      <dsp:nvSpPr>
        <dsp:cNvPr id="0" name=""/>
        <dsp:cNvSpPr/>
      </dsp:nvSpPr>
      <dsp:spPr>
        <a:xfrm>
          <a:off x="6203682" y="1195320"/>
          <a:ext cx="525591" cy="614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203682" y="1318288"/>
        <a:ext cx="367914" cy="368906"/>
      </dsp:txXfrm>
    </dsp:sp>
    <dsp:sp modelId="{20F20BA3-76CB-47BA-BF52-8B10B8972E09}">
      <dsp:nvSpPr>
        <dsp:cNvPr id="0" name=""/>
        <dsp:cNvSpPr/>
      </dsp:nvSpPr>
      <dsp:spPr>
        <a:xfrm>
          <a:off x="6947443" y="758980"/>
          <a:ext cx="2479204" cy="1487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Sequenciamento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6991011" y="802548"/>
        <a:ext cx="2392068" cy="1400386"/>
      </dsp:txXfrm>
    </dsp:sp>
    <dsp:sp modelId="{50F2BBF8-22E3-4F15-AB30-C3983025D318}">
      <dsp:nvSpPr>
        <dsp:cNvPr id="0" name=""/>
        <dsp:cNvSpPr/>
      </dsp:nvSpPr>
      <dsp:spPr>
        <a:xfrm>
          <a:off x="9674569" y="1195320"/>
          <a:ext cx="525591" cy="614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674569" y="1318288"/>
        <a:ext cx="367914" cy="368906"/>
      </dsp:txXfrm>
    </dsp:sp>
    <dsp:sp modelId="{180E7449-C506-49BF-B329-18ECD32C1672}">
      <dsp:nvSpPr>
        <dsp:cNvPr id="0" name=""/>
        <dsp:cNvSpPr/>
      </dsp:nvSpPr>
      <dsp:spPr>
        <a:xfrm>
          <a:off x="10418330" y="758980"/>
          <a:ext cx="2479204" cy="1487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spc="-102">
              <a:solidFill>
                <a:srgbClr val="2222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Análises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0461898" y="802548"/>
        <a:ext cx="2392068" cy="1400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55194B-62E4-9C41-B3CC-E91936A79E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CED42-8B3C-E14C-B8DE-D8D17322AF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C44CF-9AE9-5748-A0B9-8A8F6ED3D450}" type="datetimeFigureOut">
              <a:rPr lang="x-none" smtClean="0"/>
              <a:t>2023-05-16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49FD5-454B-ED48-8A84-BF9FC7D4C3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E8B26-D6E6-BA4D-8E49-5B1D6D7FBB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3766E-DF7B-C149-8F7A-06AA966BE48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113009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E8E3-B238-0144-9D5F-999BF3D3E9C6}" type="datetimeFigureOut">
              <a:rPr lang="x-none" smtClean="0"/>
              <a:t>2023-05-16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79203-4FD5-5146-9735-0C2A535B6FC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4034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48F0-E50D-8B40-9EDA-3483B06BE7D2}" type="datetime1">
              <a:rPr lang="en-US" smtClean="0"/>
              <a:t>2023-05-16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C9EA-1E5E-3D4B-BA65-EACF89E366BF}" type="datetime1">
              <a:rPr lang="en-US" smtClean="0"/>
              <a:t>2023-05-16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941D-494C-424D-9C0B-EE1407B817DA}" type="datetime1">
              <a:rPr lang="en-US" smtClean="0"/>
              <a:t>2023-05-16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E1A4-BF8F-FD4C-AD2E-0F7DE9D8AD46}" type="datetime1">
              <a:rPr lang="en-US" smtClean="0"/>
              <a:t>2023-05-16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3896-8244-C94D-95FF-4FF4DC7108EF}" type="datetime1">
              <a:rPr lang="en-US" smtClean="0"/>
              <a:t>2023-05-16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C8A2-A2C8-8642-99BE-1CADFC925FB9}" type="datetime1">
              <a:rPr lang="en-US" smtClean="0"/>
              <a:t>2023-05-16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BEFE-1A88-4849-A3D4-4B04E98F58B1}" type="datetime1">
              <a:rPr lang="en-US" smtClean="0"/>
              <a:t>2023-05-16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B39D-6F9E-9A48-9716-32E30E8DF3E9}" type="datetime1">
              <a:rPr lang="en-US" smtClean="0"/>
              <a:t>2023-05-16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0AEE-93AB-504E-88A2-1FAE7B4A9833}" type="datetime1">
              <a:rPr lang="en-US" smtClean="0"/>
              <a:t>2023-05-16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C127C-C892-554E-8DC9-E90B11908E23}" type="datetime1">
              <a:rPr lang="en-US" smtClean="0"/>
              <a:t>2023-05-16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4AAAB-FBE1-A046-903F-E2B7CA468777}" type="datetime1">
              <a:rPr lang="en-US" smtClean="0"/>
              <a:t>2023-05-16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6297B-F30B-1741-A2E4-B795A32BD5C0}" type="datetime1">
              <a:rPr lang="en-US" smtClean="0"/>
              <a:t>2023-05-16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svg"/><Relationship Id="rId9" Type="http://schemas.openxmlformats.org/officeDocument/2006/relationships/hyperlink" Target="https://www.ncbi.nlm.nih.gov/genbank/statistic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diagramLayout" Target="../diagrams/layout2.xml"/><Relationship Id="rId5" Type="http://schemas.openxmlformats.org/officeDocument/2006/relationships/image" Target="../media/image4.png"/><Relationship Id="rId10" Type="http://schemas.openxmlformats.org/officeDocument/2006/relationships/diagramData" Target="../diagrams/data2.xml"/><Relationship Id="rId4" Type="http://schemas.openxmlformats.org/officeDocument/2006/relationships/image" Target="../media/image3.svg"/><Relationship Id="rId9" Type="http://schemas.openxmlformats.org/officeDocument/2006/relationships/image" Target="../media/image48.png"/><Relationship Id="rId14" Type="http://schemas.microsoft.com/office/2007/relationships/diagramDrawing" Target="../diagrams/drawing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49.jpe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2.jpeg"/><Relationship Id="rId5" Type="http://schemas.openxmlformats.org/officeDocument/2006/relationships/image" Target="../media/image4.png"/><Relationship Id="rId10" Type="http://schemas.openxmlformats.org/officeDocument/2006/relationships/image" Target="../media/image51.png"/><Relationship Id="rId4" Type="http://schemas.openxmlformats.org/officeDocument/2006/relationships/image" Target="../media/image3.svg"/><Relationship Id="rId9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11" Type="http://schemas.openxmlformats.org/officeDocument/2006/relationships/image" Target="../media/image55.jpe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60.png"/><Relationship Id="rId4" Type="http://schemas.openxmlformats.org/officeDocument/2006/relationships/image" Target="../media/image3.sv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6.png"/><Relationship Id="rId5" Type="http://schemas.openxmlformats.org/officeDocument/2006/relationships/image" Target="../media/image4.png"/><Relationship Id="rId10" Type="http://schemas.openxmlformats.org/officeDocument/2006/relationships/image" Target="../media/image65.png"/><Relationship Id="rId4" Type="http://schemas.openxmlformats.org/officeDocument/2006/relationships/image" Target="../media/image3.sv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image" Target="../media/image3.svg"/><Relationship Id="rId9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5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4.png"/><Relationship Id="rId5" Type="http://schemas.openxmlformats.org/officeDocument/2006/relationships/image" Target="../media/image76.svg"/><Relationship Id="rId10" Type="http://schemas.openxmlformats.org/officeDocument/2006/relationships/image" Target="../media/image3.svg"/><Relationship Id="rId4" Type="http://schemas.openxmlformats.org/officeDocument/2006/relationships/image" Target="../media/image75.png"/><Relationship Id="rId9" Type="http://schemas.openxmlformats.org/officeDocument/2006/relationships/image" Target="../media/image2.png"/><Relationship Id="rId14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svg"/><Relationship Id="rId26" Type="http://schemas.openxmlformats.org/officeDocument/2006/relationships/image" Target="../media/image96.svg"/><Relationship Id="rId3" Type="http://schemas.openxmlformats.org/officeDocument/2006/relationships/image" Target="../media/image2.png"/><Relationship Id="rId21" Type="http://schemas.openxmlformats.org/officeDocument/2006/relationships/image" Target="../media/image91.png"/><Relationship Id="rId34" Type="http://schemas.openxmlformats.org/officeDocument/2006/relationships/image" Target="../media/image104.svg"/><Relationship Id="rId7" Type="http://schemas.openxmlformats.org/officeDocument/2006/relationships/image" Target="../media/image6.png"/><Relationship Id="rId12" Type="http://schemas.openxmlformats.org/officeDocument/2006/relationships/image" Target="../media/image82.sv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86.svg"/><Relationship Id="rId20" Type="http://schemas.openxmlformats.org/officeDocument/2006/relationships/image" Target="../media/image90.sv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1.png"/><Relationship Id="rId24" Type="http://schemas.openxmlformats.org/officeDocument/2006/relationships/image" Target="../media/image94.svg"/><Relationship Id="rId32" Type="http://schemas.openxmlformats.org/officeDocument/2006/relationships/image" Target="../media/image102.svg"/><Relationship Id="rId5" Type="http://schemas.openxmlformats.org/officeDocument/2006/relationships/image" Target="../media/image4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svg"/><Relationship Id="rId10" Type="http://schemas.openxmlformats.org/officeDocument/2006/relationships/image" Target="../media/image80.sv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" Type="http://schemas.openxmlformats.org/officeDocument/2006/relationships/image" Target="../media/image3.svg"/><Relationship Id="rId9" Type="http://schemas.openxmlformats.org/officeDocument/2006/relationships/image" Target="../media/image79.png"/><Relationship Id="rId14" Type="http://schemas.openxmlformats.org/officeDocument/2006/relationships/image" Target="../media/image84.svg"/><Relationship Id="rId22" Type="http://schemas.openxmlformats.org/officeDocument/2006/relationships/image" Target="../media/image92.svg"/><Relationship Id="rId27" Type="http://schemas.openxmlformats.org/officeDocument/2006/relationships/image" Target="../media/image97.png"/><Relationship Id="rId30" Type="http://schemas.openxmlformats.org/officeDocument/2006/relationships/image" Target="../media/image100.svg"/><Relationship Id="rId8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5.png"/><Relationship Id="rId5" Type="http://schemas.openxmlformats.org/officeDocument/2006/relationships/image" Target="../media/image4.png"/><Relationship Id="rId10" Type="http://schemas.openxmlformats.org/officeDocument/2006/relationships/image" Target="../media/image80.svg"/><Relationship Id="rId4" Type="http://schemas.openxmlformats.org/officeDocument/2006/relationships/image" Target="../media/image3.svg"/><Relationship Id="rId9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svg"/><Relationship Id="rId9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7.sv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jpeg"/><Relationship Id="rId4" Type="http://schemas.openxmlformats.org/officeDocument/2006/relationships/image" Target="../media/image3.sv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hyperlink" Target="https://www.genome.gov/about-genomics/fact-sheets/DNA-Sequencing-Costs-Dat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1823" y="3737927"/>
            <a:ext cx="11844354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b="1" i="0" dirty="0" err="1">
                <a:solidFill>
                  <a:srgbClr val="212121"/>
                </a:solidFill>
                <a:effectLst/>
                <a:latin typeface="Merriweather" panose="020B0604020202020204" pitchFamily="2" charset="0"/>
              </a:rPr>
              <a:t>Introdução</a:t>
            </a:r>
            <a:r>
              <a:rPr lang="en-US" sz="5400" b="1" i="0" dirty="0">
                <a:solidFill>
                  <a:srgbClr val="212121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en-US" sz="5400" b="1" i="0" dirty="0" err="1">
                <a:solidFill>
                  <a:srgbClr val="212121"/>
                </a:solidFill>
                <a:effectLst/>
                <a:latin typeface="Merriweather" panose="020B0604020202020204" pitchFamily="2" charset="0"/>
              </a:rPr>
              <a:t>à</a:t>
            </a:r>
            <a:r>
              <a:rPr lang="en-US" sz="5400" b="1" i="0" dirty="0">
                <a:solidFill>
                  <a:srgbClr val="212121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en-US" sz="5400" b="1" i="0" dirty="0" err="1">
                <a:solidFill>
                  <a:srgbClr val="212121"/>
                </a:solidFill>
                <a:effectLst/>
                <a:latin typeface="Merriweather" panose="020B0604020202020204" pitchFamily="2" charset="0"/>
              </a:rPr>
              <a:t>bioinformatica</a:t>
            </a:r>
            <a:endParaRPr lang="en-US" sz="5400" b="1" i="0" dirty="0">
              <a:solidFill>
                <a:srgbClr val="212121"/>
              </a:solidFill>
              <a:effectLst/>
              <a:latin typeface="Merriweather" panose="020B0604020202020204" pitchFamily="2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7984" y="5448300"/>
            <a:ext cx="6492032" cy="46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-131" dirty="0">
                <a:solidFill>
                  <a:srgbClr val="000000"/>
                </a:solidFill>
                <a:latin typeface="Montserrat"/>
              </a:rPr>
              <a:t>Adriana </a:t>
            </a:r>
            <a:r>
              <a:rPr lang="en-US" sz="2800" spc="-131" dirty="0" err="1">
                <a:solidFill>
                  <a:srgbClr val="000000"/>
                </a:solidFill>
                <a:latin typeface="Montserrat"/>
              </a:rPr>
              <a:t>Ibelli</a:t>
            </a:r>
            <a:r>
              <a:rPr lang="en-US" sz="2800" spc="-131" dirty="0">
                <a:solidFill>
                  <a:srgbClr val="000000"/>
                </a:solidFill>
                <a:latin typeface="Montserrat"/>
              </a:rPr>
              <a:t>; Haniel Cedraz</a:t>
            </a:r>
          </a:p>
        </p:txBody>
      </p:sp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0" name="Graphic 25" descr="DNA">
            <a:extLst>
              <a:ext uri="{FF2B5EF4-FFF2-40B4-BE49-F238E27FC236}">
                <a16:creationId xmlns:a16="http://schemas.microsoft.com/office/drawing/2014/main" id="{6F6F3DB6-C7F1-4DC1-A7E9-6E9D022F3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13B2B-DEF2-B946-BA06-2B1CA241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7245CC4-BB00-436F-A40A-E8687FA4E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C90BBCC-80DD-45F8-A91D-E5845D764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2B810B27-1310-4BD0-80BC-13E8562D9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BC7FA5D-B4AD-407C-AA9F-9C3B1607A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C90191-FF57-4803-92EF-26FECA792C61}"/>
              </a:ext>
            </a:extLst>
          </p:cNvPr>
          <p:cNvSpPr txBox="1"/>
          <p:nvPr/>
        </p:nvSpPr>
        <p:spPr>
          <a:xfrm>
            <a:off x="5029199" y="486440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defRPr/>
            </a:pPr>
            <a:r>
              <a:rPr lang="pt-BR" sz="4000" kern="0" dirty="0" err="1">
                <a:latin typeface="+mj-lt"/>
                <a:ea typeface="+mj-ea"/>
                <a:cs typeface="+mj-cs"/>
              </a:rPr>
              <a:t>Growth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of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Genbank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and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WGS</a:t>
            </a:r>
          </a:p>
          <a:p>
            <a:pPr algn="ctr" eaLnBrk="0" hangingPunct="0">
              <a:defRPr/>
            </a:pPr>
            <a:r>
              <a:rPr lang="pt-BR" sz="4000" kern="0" dirty="0">
                <a:latin typeface="+mj-lt"/>
                <a:ea typeface="+mj-ea"/>
                <a:cs typeface="+mj-cs"/>
              </a:rPr>
              <a:t>(1982-2023)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B37AD4-0CD2-43AC-B252-19FCE2C4155B}"/>
              </a:ext>
            </a:extLst>
          </p:cNvPr>
          <p:cNvSpPr txBox="1"/>
          <p:nvPr/>
        </p:nvSpPr>
        <p:spPr>
          <a:xfrm>
            <a:off x="2485095" y="9703479"/>
            <a:ext cx="9222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9"/>
              </a:rPr>
              <a:t>ncbi - genbank - statistics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B9AB4-0F4C-FD4B-A064-EEA1FAC8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65851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33B51EA-85BA-E3E0-D638-BB514EC8C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853087"/>
              </p:ext>
            </p:extLst>
          </p:nvPr>
        </p:nvGraphicFramePr>
        <p:xfrm>
          <a:off x="2495159" y="6249749"/>
          <a:ext cx="13317808" cy="3302000"/>
        </p:xfrm>
        <a:graphic>
          <a:graphicData uri="http://schemas.openxmlformats.org/drawingml/2006/table">
            <a:tbl>
              <a:tblPr/>
              <a:tblGrid>
                <a:gridCol w="1849848">
                  <a:extLst>
                    <a:ext uri="{9D8B030D-6E8A-4147-A177-3AD203B41FA5}">
                      <a16:colId xmlns:a16="http://schemas.microsoft.com/office/drawing/2014/main" val="2797331788"/>
                    </a:ext>
                  </a:extLst>
                </a:gridCol>
                <a:gridCol w="1607606">
                  <a:extLst>
                    <a:ext uri="{9D8B030D-6E8A-4147-A177-3AD203B41FA5}">
                      <a16:colId xmlns:a16="http://schemas.microsoft.com/office/drawing/2014/main" val="770523288"/>
                    </a:ext>
                  </a:extLst>
                </a:gridCol>
                <a:gridCol w="2527024">
                  <a:extLst>
                    <a:ext uri="{9D8B030D-6E8A-4147-A177-3AD203B41FA5}">
                      <a16:colId xmlns:a16="http://schemas.microsoft.com/office/drawing/2014/main" val="39647762"/>
                    </a:ext>
                  </a:extLst>
                </a:gridCol>
                <a:gridCol w="2510510">
                  <a:extLst>
                    <a:ext uri="{9D8B030D-6E8A-4147-A177-3AD203B41FA5}">
                      <a16:colId xmlns:a16="http://schemas.microsoft.com/office/drawing/2014/main" val="1186646586"/>
                    </a:ext>
                  </a:extLst>
                </a:gridCol>
                <a:gridCol w="2312310">
                  <a:extLst>
                    <a:ext uri="{9D8B030D-6E8A-4147-A177-3AD203B41FA5}">
                      <a16:colId xmlns:a16="http://schemas.microsoft.com/office/drawing/2014/main" val="2948552042"/>
                    </a:ext>
                  </a:extLst>
                </a:gridCol>
                <a:gridCol w="2510510">
                  <a:extLst>
                    <a:ext uri="{9D8B030D-6E8A-4147-A177-3AD203B41FA5}">
                      <a16:colId xmlns:a16="http://schemas.microsoft.com/office/drawing/2014/main" val="688911328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GenBank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WGS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45168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Release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Sequences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Sequences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5547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Dec-82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680.34 Kb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606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62239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Nov-83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2.27 Mb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2427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2758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Apr-02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19.07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692.27 Mb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53426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20.65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3.27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7861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Jun-21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866.01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13.4 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1.63 Bi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66243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Aug-21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940.51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13.8 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1.65 Bi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155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Oct-22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1562.96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18.2 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 Bi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78425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x-none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Apr-23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1826.74 Gb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 Mi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20.9 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 Bi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626722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89A0D79F-9E9C-5818-32D6-FB86A27EF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5159" y="2096781"/>
            <a:ext cx="13297682" cy="41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3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4723353-861F-49D7-AD5A-1217F47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EFD3863A-7BAB-426F-9338-D68BB9C53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45C34EEF-527A-4606-A65F-3E19A4F9F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1CD2AD6-F3E1-4527-A138-1E4A9BE9D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78D95A8-948C-4BBC-9E4B-99F720CBC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906111"/>
            <a:ext cx="7352923" cy="9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4000" dirty="0">
                <a:latin typeface="Arial" charset="0"/>
              </a:rPr>
              <a:t>Projetos em </a:t>
            </a:r>
            <a:r>
              <a:rPr lang="pt-BR" sz="4000" dirty="0" err="1">
                <a:latin typeface="Arial" charset="0"/>
              </a:rPr>
              <a:t>Bioinformatica</a:t>
            </a:r>
            <a:endParaRPr lang="en-US" sz="4000" dirty="0">
              <a:latin typeface="Arial" charset="0"/>
            </a:endParaRPr>
          </a:p>
        </p:txBody>
      </p:sp>
      <p:sp>
        <p:nvSpPr>
          <p:cNvPr id="7" name="Text Box 1029">
            <a:extLst>
              <a:ext uri="{FF2B5EF4-FFF2-40B4-BE49-F238E27FC236}">
                <a16:creationId xmlns:a16="http://schemas.microsoft.com/office/drawing/2014/main" id="{0E423BEF-8A81-4DA5-8751-716ADE0D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487" y="5133217"/>
            <a:ext cx="2568314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Gen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8BA633D9-1A8B-4CEF-BC64-63B72F2C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28202" y="2356949"/>
            <a:ext cx="3546986" cy="276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472CE7F-3AFD-44E5-9DEF-3953F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62512" y="2382737"/>
            <a:ext cx="3663053" cy="26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02074C0-9AF4-4583-92DC-E15967C0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657936" y="6251107"/>
            <a:ext cx="3372264" cy="27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29">
            <a:extLst>
              <a:ext uri="{FF2B5EF4-FFF2-40B4-BE49-F238E27FC236}">
                <a16:creationId xmlns:a16="http://schemas.microsoft.com/office/drawing/2014/main" id="{0F926194-7A0A-4DEB-AC75-A50A9BDD7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9531" y="5121922"/>
            <a:ext cx="3372264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Transcript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2" name="Text Box 1029">
            <a:extLst>
              <a:ext uri="{FF2B5EF4-FFF2-40B4-BE49-F238E27FC236}">
                <a16:creationId xmlns:a16="http://schemas.microsoft.com/office/drawing/2014/main" id="{962095F0-6CF7-493D-A40B-55CE41B08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8323" y="5463697"/>
            <a:ext cx="3581400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Metagen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3" name="Text Box 1029">
            <a:extLst>
              <a:ext uri="{FF2B5EF4-FFF2-40B4-BE49-F238E27FC236}">
                <a16:creationId xmlns:a16="http://schemas.microsoft.com/office/drawing/2014/main" id="{8CD3B59B-E548-49DC-BB44-9671127C2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837" y="8714253"/>
            <a:ext cx="4288603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Metatranscript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4" name="Text Box 1029">
            <a:extLst>
              <a:ext uri="{FF2B5EF4-FFF2-40B4-BE49-F238E27FC236}">
                <a16:creationId xmlns:a16="http://schemas.microsoft.com/office/drawing/2014/main" id="{8C8F8ABE-233C-444B-95DD-C1EDEEB3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694" y="9126523"/>
            <a:ext cx="2903026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Prote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C5113E6A-07DE-4287-9D02-773F499D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624595" y="2378438"/>
            <a:ext cx="2591665" cy="305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4E483FBE-8B60-4DA7-971E-4C923AB4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79579" y="6236810"/>
            <a:ext cx="5716084" cy="234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4B72DE4-9B78-5D41-91BA-19E4B402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62512" y="96182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8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3667F7-D98B-4FC3-8B1E-E36F0732D759}"/>
              </a:ext>
            </a:extLst>
          </p:cNvPr>
          <p:cNvSpPr txBox="1"/>
          <p:nvPr/>
        </p:nvSpPr>
        <p:spPr>
          <a:xfrm>
            <a:off x="1257300" y="677071"/>
            <a:ext cx="15768828" cy="6099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Transcriptoma</a:t>
            </a:r>
            <a:endParaRPr lang="en-US" sz="99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7077892"/>
            <a:ext cx="8115300" cy="27432"/>
          </a:xfrm>
          <a:custGeom>
            <a:avLst/>
            <a:gdLst>
              <a:gd name="connsiteX0" fmla="*/ 0 w 8115300"/>
              <a:gd name="connsiteY0" fmla="*/ 0 h 27432"/>
              <a:gd name="connsiteX1" fmla="*/ 432816 w 8115300"/>
              <a:gd name="connsiteY1" fmla="*/ 0 h 27432"/>
              <a:gd name="connsiteX2" fmla="*/ 1190244 w 8115300"/>
              <a:gd name="connsiteY2" fmla="*/ 0 h 27432"/>
              <a:gd name="connsiteX3" fmla="*/ 1623060 w 8115300"/>
              <a:gd name="connsiteY3" fmla="*/ 0 h 27432"/>
              <a:gd name="connsiteX4" fmla="*/ 2218182 w 8115300"/>
              <a:gd name="connsiteY4" fmla="*/ 0 h 27432"/>
              <a:gd name="connsiteX5" fmla="*/ 3056763 w 8115300"/>
              <a:gd name="connsiteY5" fmla="*/ 0 h 27432"/>
              <a:gd name="connsiteX6" fmla="*/ 3733038 w 8115300"/>
              <a:gd name="connsiteY6" fmla="*/ 0 h 27432"/>
              <a:gd name="connsiteX7" fmla="*/ 4490466 w 8115300"/>
              <a:gd name="connsiteY7" fmla="*/ 0 h 27432"/>
              <a:gd name="connsiteX8" fmla="*/ 5085588 w 8115300"/>
              <a:gd name="connsiteY8" fmla="*/ 0 h 27432"/>
              <a:gd name="connsiteX9" fmla="*/ 5761863 w 8115300"/>
              <a:gd name="connsiteY9" fmla="*/ 0 h 27432"/>
              <a:gd name="connsiteX10" fmla="*/ 6600444 w 8115300"/>
              <a:gd name="connsiteY10" fmla="*/ 0 h 27432"/>
              <a:gd name="connsiteX11" fmla="*/ 7114413 w 8115300"/>
              <a:gd name="connsiteY11" fmla="*/ 0 h 27432"/>
              <a:gd name="connsiteX12" fmla="*/ 8115300 w 8115300"/>
              <a:gd name="connsiteY12" fmla="*/ 0 h 27432"/>
              <a:gd name="connsiteX13" fmla="*/ 8115300 w 8115300"/>
              <a:gd name="connsiteY13" fmla="*/ 27432 h 27432"/>
              <a:gd name="connsiteX14" fmla="*/ 7520178 w 8115300"/>
              <a:gd name="connsiteY14" fmla="*/ 27432 h 27432"/>
              <a:gd name="connsiteX15" fmla="*/ 7087362 w 8115300"/>
              <a:gd name="connsiteY15" fmla="*/ 27432 h 27432"/>
              <a:gd name="connsiteX16" fmla="*/ 6411087 w 8115300"/>
              <a:gd name="connsiteY16" fmla="*/ 27432 h 27432"/>
              <a:gd name="connsiteX17" fmla="*/ 5897118 w 8115300"/>
              <a:gd name="connsiteY17" fmla="*/ 27432 h 27432"/>
              <a:gd name="connsiteX18" fmla="*/ 5220843 w 8115300"/>
              <a:gd name="connsiteY18" fmla="*/ 27432 h 27432"/>
              <a:gd name="connsiteX19" fmla="*/ 4544568 w 8115300"/>
              <a:gd name="connsiteY19" fmla="*/ 27432 h 27432"/>
              <a:gd name="connsiteX20" fmla="*/ 3868293 w 8115300"/>
              <a:gd name="connsiteY20" fmla="*/ 27432 h 27432"/>
              <a:gd name="connsiteX21" fmla="*/ 3192018 w 8115300"/>
              <a:gd name="connsiteY21" fmla="*/ 27432 h 27432"/>
              <a:gd name="connsiteX22" fmla="*/ 2596896 w 8115300"/>
              <a:gd name="connsiteY22" fmla="*/ 27432 h 27432"/>
              <a:gd name="connsiteX23" fmla="*/ 1839468 w 8115300"/>
              <a:gd name="connsiteY23" fmla="*/ 27432 h 27432"/>
              <a:gd name="connsiteX24" fmla="*/ 1163193 w 8115300"/>
              <a:gd name="connsiteY24" fmla="*/ 27432 h 27432"/>
              <a:gd name="connsiteX25" fmla="*/ 0 w 8115300"/>
              <a:gd name="connsiteY25" fmla="*/ 27432 h 27432"/>
              <a:gd name="connsiteX26" fmla="*/ 0 w 8115300"/>
              <a:gd name="connsiteY26" fmla="*/ 0 h 27432"/>
              <a:gd name="connsiteX0" fmla="*/ 0 w 8115300"/>
              <a:gd name="connsiteY0" fmla="*/ 0 h 27432"/>
              <a:gd name="connsiteX1" fmla="*/ 595122 w 8115300"/>
              <a:gd name="connsiteY1" fmla="*/ 0 h 27432"/>
              <a:gd name="connsiteX2" fmla="*/ 1027938 w 8115300"/>
              <a:gd name="connsiteY2" fmla="*/ 0 h 27432"/>
              <a:gd name="connsiteX3" fmla="*/ 1866519 w 8115300"/>
              <a:gd name="connsiteY3" fmla="*/ 0 h 27432"/>
              <a:gd name="connsiteX4" fmla="*/ 2461641 w 8115300"/>
              <a:gd name="connsiteY4" fmla="*/ 0 h 27432"/>
              <a:gd name="connsiteX5" fmla="*/ 3056763 w 8115300"/>
              <a:gd name="connsiteY5" fmla="*/ 0 h 27432"/>
              <a:gd name="connsiteX6" fmla="*/ 3895344 w 8115300"/>
              <a:gd name="connsiteY6" fmla="*/ 0 h 27432"/>
              <a:gd name="connsiteX7" fmla="*/ 4409313 w 8115300"/>
              <a:gd name="connsiteY7" fmla="*/ 0 h 27432"/>
              <a:gd name="connsiteX8" fmla="*/ 5247894 w 8115300"/>
              <a:gd name="connsiteY8" fmla="*/ 0 h 27432"/>
              <a:gd name="connsiteX9" fmla="*/ 6086475 w 8115300"/>
              <a:gd name="connsiteY9" fmla="*/ 0 h 27432"/>
              <a:gd name="connsiteX10" fmla="*/ 6762750 w 8115300"/>
              <a:gd name="connsiteY10" fmla="*/ 0 h 27432"/>
              <a:gd name="connsiteX11" fmla="*/ 8115300 w 8115300"/>
              <a:gd name="connsiteY11" fmla="*/ 0 h 27432"/>
              <a:gd name="connsiteX12" fmla="*/ 8115300 w 8115300"/>
              <a:gd name="connsiteY12" fmla="*/ 27432 h 27432"/>
              <a:gd name="connsiteX13" fmla="*/ 7682484 w 8115300"/>
              <a:gd name="connsiteY13" fmla="*/ 27432 h 27432"/>
              <a:gd name="connsiteX14" fmla="*/ 6843903 w 8115300"/>
              <a:gd name="connsiteY14" fmla="*/ 27432 h 27432"/>
              <a:gd name="connsiteX15" fmla="*/ 6329934 w 8115300"/>
              <a:gd name="connsiteY15" fmla="*/ 27432 h 27432"/>
              <a:gd name="connsiteX16" fmla="*/ 5653659 w 8115300"/>
              <a:gd name="connsiteY16" fmla="*/ 27432 h 27432"/>
              <a:gd name="connsiteX17" fmla="*/ 4815078 w 8115300"/>
              <a:gd name="connsiteY17" fmla="*/ 27432 h 27432"/>
              <a:gd name="connsiteX18" fmla="*/ 4138803 w 8115300"/>
              <a:gd name="connsiteY18" fmla="*/ 27432 h 27432"/>
              <a:gd name="connsiteX19" fmla="*/ 3705987 w 8115300"/>
              <a:gd name="connsiteY19" fmla="*/ 27432 h 27432"/>
              <a:gd name="connsiteX20" fmla="*/ 3192018 w 8115300"/>
              <a:gd name="connsiteY20" fmla="*/ 27432 h 27432"/>
              <a:gd name="connsiteX21" fmla="*/ 2353437 w 8115300"/>
              <a:gd name="connsiteY21" fmla="*/ 27432 h 27432"/>
              <a:gd name="connsiteX22" fmla="*/ 1677162 w 8115300"/>
              <a:gd name="connsiteY22" fmla="*/ 27432 h 27432"/>
              <a:gd name="connsiteX23" fmla="*/ 1163193 w 8115300"/>
              <a:gd name="connsiteY23" fmla="*/ 27432 h 27432"/>
              <a:gd name="connsiteX24" fmla="*/ 0 w 8115300"/>
              <a:gd name="connsiteY24" fmla="*/ 27432 h 27432"/>
              <a:gd name="connsiteX25" fmla="*/ 0 w 8115300"/>
              <a:gd name="connsiteY2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15300" h="27432" fill="none" extrusionOk="0">
                <a:moveTo>
                  <a:pt x="0" y="0"/>
                </a:moveTo>
                <a:cubicBezTo>
                  <a:pt x="182965" y="-1807"/>
                  <a:pt x="221279" y="16146"/>
                  <a:pt x="432816" y="0"/>
                </a:cubicBezTo>
                <a:cubicBezTo>
                  <a:pt x="622422" y="-4092"/>
                  <a:pt x="946798" y="55979"/>
                  <a:pt x="1190244" y="0"/>
                </a:cubicBezTo>
                <a:cubicBezTo>
                  <a:pt x="1457104" y="1740"/>
                  <a:pt x="1427268" y="15565"/>
                  <a:pt x="1623060" y="0"/>
                </a:cubicBezTo>
                <a:cubicBezTo>
                  <a:pt x="1840272" y="-3690"/>
                  <a:pt x="1966591" y="12909"/>
                  <a:pt x="2218182" y="0"/>
                </a:cubicBezTo>
                <a:cubicBezTo>
                  <a:pt x="2501142" y="-24975"/>
                  <a:pt x="2734283" y="531"/>
                  <a:pt x="3056763" y="0"/>
                </a:cubicBezTo>
                <a:cubicBezTo>
                  <a:pt x="3424291" y="45503"/>
                  <a:pt x="3595557" y="11790"/>
                  <a:pt x="3733038" y="0"/>
                </a:cubicBezTo>
                <a:cubicBezTo>
                  <a:pt x="3887403" y="8550"/>
                  <a:pt x="4200850" y="-53808"/>
                  <a:pt x="4490466" y="0"/>
                </a:cubicBezTo>
                <a:cubicBezTo>
                  <a:pt x="4739732" y="31298"/>
                  <a:pt x="4967414" y="-4824"/>
                  <a:pt x="5085588" y="0"/>
                </a:cubicBezTo>
                <a:cubicBezTo>
                  <a:pt x="5254923" y="-33661"/>
                  <a:pt x="5428142" y="-13477"/>
                  <a:pt x="5761863" y="0"/>
                </a:cubicBezTo>
                <a:cubicBezTo>
                  <a:pt x="6043999" y="3369"/>
                  <a:pt x="6417057" y="66331"/>
                  <a:pt x="6600444" y="0"/>
                </a:cubicBezTo>
                <a:cubicBezTo>
                  <a:pt x="6769407" y="-53132"/>
                  <a:pt x="6982462" y="21675"/>
                  <a:pt x="7114413" y="0"/>
                </a:cubicBezTo>
                <a:cubicBezTo>
                  <a:pt x="7271144" y="2886"/>
                  <a:pt x="7769519" y="52033"/>
                  <a:pt x="8115300" y="0"/>
                </a:cubicBezTo>
                <a:cubicBezTo>
                  <a:pt x="8114479" y="10887"/>
                  <a:pt x="8114598" y="17307"/>
                  <a:pt x="8115300" y="27432"/>
                </a:cubicBezTo>
                <a:cubicBezTo>
                  <a:pt x="7921264" y="43441"/>
                  <a:pt x="7820770" y="14703"/>
                  <a:pt x="7520178" y="27432"/>
                </a:cubicBezTo>
                <a:cubicBezTo>
                  <a:pt x="7219979" y="25917"/>
                  <a:pt x="7237981" y="40672"/>
                  <a:pt x="7087362" y="27432"/>
                </a:cubicBezTo>
                <a:cubicBezTo>
                  <a:pt x="6969470" y="-12012"/>
                  <a:pt x="6721803" y="16796"/>
                  <a:pt x="6411087" y="27432"/>
                </a:cubicBezTo>
                <a:cubicBezTo>
                  <a:pt x="6157246" y="28222"/>
                  <a:pt x="6081632" y="10578"/>
                  <a:pt x="5897118" y="27432"/>
                </a:cubicBezTo>
                <a:cubicBezTo>
                  <a:pt x="5708688" y="69719"/>
                  <a:pt x="5455352" y="33040"/>
                  <a:pt x="5220843" y="27432"/>
                </a:cubicBezTo>
                <a:cubicBezTo>
                  <a:pt x="4985113" y="14105"/>
                  <a:pt x="4719491" y="16549"/>
                  <a:pt x="4544568" y="27432"/>
                </a:cubicBezTo>
                <a:cubicBezTo>
                  <a:pt x="4320420" y="53981"/>
                  <a:pt x="4106810" y="-35389"/>
                  <a:pt x="3868293" y="27432"/>
                </a:cubicBezTo>
                <a:cubicBezTo>
                  <a:pt x="3619645" y="54679"/>
                  <a:pt x="3473943" y="22556"/>
                  <a:pt x="3192018" y="27432"/>
                </a:cubicBezTo>
                <a:cubicBezTo>
                  <a:pt x="2900872" y="29671"/>
                  <a:pt x="2813845" y="34222"/>
                  <a:pt x="2596896" y="27432"/>
                </a:cubicBezTo>
                <a:cubicBezTo>
                  <a:pt x="2390151" y="21545"/>
                  <a:pt x="2019492" y="41363"/>
                  <a:pt x="1839468" y="27432"/>
                </a:cubicBezTo>
                <a:cubicBezTo>
                  <a:pt x="1644895" y="6321"/>
                  <a:pt x="1447747" y="-29322"/>
                  <a:pt x="1163193" y="27432"/>
                </a:cubicBezTo>
                <a:cubicBezTo>
                  <a:pt x="851080" y="82952"/>
                  <a:pt x="245364" y="106432"/>
                  <a:pt x="0" y="27432"/>
                </a:cubicBezTo>
                <a:cubicBezTo>
                  <a:pt x="-289" y="19501"/>
                  <a:pt x="191" y="14131"/>
                  <a:pt x="0" y="0"/>
                </a:cubicBezTo>
                <a:close/>
              </a:path>
              <a:path w="8115300" h="27432" stroke="0" extrusionOk="0">
                <a:moveTo>
                  <a:pt x="0" y="0"/>
                </a:moveTo>
                <a:cubicBezTo>
                  <a:pt x="214209" y="15096"/>
                  <a:pt x="377635" y="-46268"/>
                  <a:pt x="595122" y="0"/>
                </a:cubicBezTo>
                <a:cubicBezTo>
                  <a:pt x="812000" y="15955"/>
                  <a:pt x="848643" y="-15543"/>
                  <a:pt x="1027938" y="0"/>
                </a:cubicBezTo>
                <a:cubicBezTo>
                  <a:pt x="1220522" y="5551"/>
                  <a:pt x="1620963" y="-28744"/>
                  <a:pt x="1866519" y="0"/>
                </a:cubicBezTo>
                <a:cubicBezTo>
                  <a:pt x="2155425" y="-2149"/>
                  <a:pt x="2231034" y="2884"/>
                  <a:pt x="2461641" y="0"/>
                </a:cubicBezTo>
                <a:cubicBezTo>
                  <a:pt x="2708984" y="-6639"/>
                  <a:pt x="2900291" y="-26904"/>
                  <a:pt x="3056763" y="0"/>
                </a:cubicBezTo>
                <a:cubicBezTo>
                  <a:pt x="3194737" y="11936"/>
                  <a:pt x="3594475" y="38301"/>
                  <a:pt x="3895344" y="0"/>
                </a:cubicBezTo>
                <a:cubicBezTo>
                  <a:pt x="4201893" y="-18218"/>
                  <a:pt x="4310372" y="13283"/>
                  <a:pt x="4409313" y="0"/>
                </a:cubicBezTo>
                <a:cubicBezTo>
                  <a:pt x="4546650" y="-73985"/>
                  <a:pt x="4965211" y="7000"/>
                  <a:pt x="5247894" y="0"/>
                </a:cubicBezTo>
                <a:cubicBezTo>
                  <a:pt x="5552479" y="-24551"/>
                  <a:pt x="5753978" y="31813"/>
                  <a:pt x="6086475" y="0"/>
                </a:cubicBezTo>
                <a:cubicBezTo>
                  <a:pt x="6453907" y="-40163"/>
                  <a:pt x="6467694" y="5282"/>
                  <a:pt x="6762750" y="0"/>
                </a:cubicBezTo>
                <a:cubicBezTo>
                  <a:pt x="7023969" y="-12741"/>
                  <a:pt x="7810798" y="7965"/>
                  <a:pt x="8115300" y="0"/>
                </a:cubicBezTo>
                <a:cubicBezTo>
                  <a:pt x="8113901" y="8480"/>
                  <a:pt x="8115839" y="19046"/>
                  <a:pt x="8115300" y="27432"/>
                </a:cubicBezTo>
                <a:cubicBezTo>
                  <a:pt x="7960500" y="49493"/>
                  <a:pt x="7787307" y="21429"/>
                  <a:pt x="7682484" y="27432"/>
                </a:cubicBezTo>
                <a:cubicBezTo>
                  <a:pt x="7603176" y="16533"/>
                  <a:pt x="7146724" y="-57841"/>
                  <a:pt x="6843903" y="27432"/>
                </a:cubicBezTo>
                <a:cubicBezTo>
                  <a:pt x="6576053" y="63940"/>
                  <a:pt x="6505941" y="40647"/>
                  <a:pt x="6329934" y="27432"/>
                </a:cubicBezTo>
                <a:cubicBezTo>
                  <a:pt x="6194960" y="21064"/>
                  <a:pt x="5850563" y="-7486"/>
                  <a:pt x="5653659" y="27432"/>
                </a:cubicBezTo>
                <a:cubicBezTo>
                  <a:pt x="5456096" y="33747"/>
                  <a:pt x="5100119" y="115260"/>
                  <a:pt x="4815078" y="27432"/>
                </a:cubicBezTo>
                <a:cubicBezTo>
                  <a:pt x="4515390" y="-317"/>
                  <a:pt x="4311078" y="28023"/>
                  <a:pt x="4138803" y="27432"/>
                </a:cubicBezTo>
                <a:cubicBezTo>
                  <a:pt x="3962703" y="-3957"/>
                  <a:pt x="3831727" y="59121"/>
                  <a:pt x="3705987" y="27432"/>
                </a:cubicBezTo>
                <a:cubicBezTo>
                  <a:pt x="3589973" y="34877"/>
                  <a:pt x="3433354" y="6009"/>
                  <a:pt x="3192018" y="27432"/>
                </a:cubicBezTo>
                <a:cubicBezTo>
                  <a:pt x="3004361" y="69391"/>
                  <a:pt x="2732930" y="45504"/>
                  <a:pt x="2353437" y="27432"/>
                </a:cubicBezTo>
                <a:cubicBezTo>
                  <a:pt x="1997859" y="28000"/>
                  <a:pt x="1985060" y="39046"/>
                  <a:pt x="1677162" y="27432"/>
                </a:cubicBezTo>
                <a:cubicBezTo>
                  <a:pt x="1368049" y="14324"/>
                  <a:pt x="1367330" y="4958"/>
                  <a:pt x="1163193" y="27432"/>
                </a:cubicBezTo>
                <a:cubicBezTo>
                  <a:pt x="954079" y="80965"/>
                  <a:pt x="319171" y="5404"/>
                  <a:pt x="0" y="27432"/>
                </a:cubicBezTo>
                <a:cubicBezTo>
                  <a:pt x="-89" y="19738"/>
                  <a:pt x="90" y="11365"/>
                  <a:pt x="0" y="0"/>
                </a:cubicBezTo>
                <a:close/>
              </a:path>
              <a:path w="8115300" h="27432" fill="none" stroke="0" extrusionOk="0">
                <a:moveTo>
                  <a:pt x="0" y="0"/>
                </a:moveTo>
                <a:cubicBezTo>
                  <a:pt x="183332" y="-3225"/>
                  <a:pt x="215988" y="18482"/>
                  <a:pt x="432816" y="0"/>
                </a:cubicBezTo>
                <a:cubicBezTo>
                  <a:pt x="691906" y="-6822"/>
                  <a:pt x="904484" y="-1466"/>
                  <a:pt x="1190244" y="0"/>
                </a:cubicBezTo>
                <a:cubicBezTo>
                  <a:pt x="1450614" y="6547"/>
                  <a:pt x="1427702" y="15710"/>
                  <a:pt x="1623060" y="0"/>
                </a:cubicBezTo>
                <a:cubicBezTo>
                  <a:pt x="1808643" y="-15049"/>
                  <a:pt x="1980956" y="31031"/>
                  <a:pt x="2218182" y="0"/>
                </a:cubicBezTo>
                <a:cubicBezTo>
                  <a:pt x="2515468" y="-20200"/>
                  <a:pt x="2722132" y="-88511"/>
                  <a:pt x="3056763" y="0"/>
                </a:cubicBezTo>
                <a:cubicBezTo>
                  <a:pt x="3381560" y="32372"/>
                  <a:pt x="3568542" y="28760"/>
                  <a:pt x="3733038" y="0"/>
                </a:cubicBezTo>
                <a:cubicBezTo>
                  <a:pt x="3872117" y="-14284"/>
                  <a:pt x="4217550" y="-3791"/>
                  <a:pt x="4490466" y="0"/>
                </a:cubicBezTo>
                <a:cubicBezTo>
                  <a:pt x="4761755" y="22672"/>
                  <a:pt x="4973454" y="-3172"/>
                  <a:pt x="5085588" y="0"/>
                </a:cubicBezTo>
                <a:cubicBezTo>
                  <a:pt x="5208808" y="6424"/>
                  <a:pt x="5453299" y="21759"/>
                  <a:pt x="5761863" y="0"/>
                </a:cubicBezTo>
                <a:cubicBezTo>
                  <a:pt x="6089212" y="-515"/>
                  <a:pt x="6419281" y="79416"/>
                  <a:pt x="6600444" y="0"/>
                </a:cubicBezTo>
                <a:cubicBezTo>
                  <a:pt x="6797570" y="-16315"/>
                  <a:pt x="6988127" y="34507"/>
                  <a:pt x="7114413" y="0"/>
                </a:cubicBezTo>
                <a:cubicBezTo>
                  <a:pt x="7291751" y="-61941"/>
                  <a:pt x="7772082" y="-39375"/>
                  <a:pt x="8115300" y="0"/>
                </a:cubicBezTo>
                <a:cubicBezTo>
                  <a:pt x="8113005" y="11082"/>
                  <a:pt x="8114061" y="18014"/>
                  <a:pt x="8115300" y="27432"/>
                </a:cubicBezTo>
                <a:cubicBezTo>
                  <a:pt x="7906874" y="55608"/>
                  <a:pt x="7807227" y="11760"/>
                  <a:pt x="7520178" y="27432"/>
                </a:cubicBezTo>
                <a:cubicBezTo>
                  <a:pt x="7224625" y="24193"/>
                  <a:pt x="7236894" y="41876"/>
                  <a:pt x="7087362" y="27432"/>
                </a:cubicBezTo>
                <a:cubicBezTo>
                  <a:pt x="6908338" y="65116"/>
                  <a:pt x="6689335" y="38171"/>
                  <a:pt x="6411087" y="27432"/>
                </a:cubicBezTo>
                <a:cubicBezTo>
                  <a:pt x="6155739" y="35555"/>
                  <a:pt x="6092531" y="19715"/>
                  <a:pt x="5897118" y="27432"/>
                </a:cubicBezTo>
                <a:cubicBezTo>
                  <a:pt x="5697423" y="57690"/>
                  <a:pt x="5431454" y="62763"/>
                  <a:pt x="5220843" y="27432"/>
                </a:cubicBezTo>
                <a:cubicBezTo>
                  <a:pt x="4965487" y="3524"/>
                  <a:pt x="4709886" y="27187"/>
                  <a:pt x="4544568" y="27432"/>
                </a:cubicBezTo>
                <a:cubicBezTo>
                  <a:pt x="4348601" y="36328"/>
                  <a:pt x="4064846" y="1234"/>
                  <a:pt x="3868293" y="27432"/>
                </a:cubicBezTo>
                <a:cubicBezTo>
                  <a:pt x="3642123" y="62514"/>
                  <a:pt x="3466245" y="41678"/>
                  <a:pt x="3192018" y="27432"/>
                </a:cubicBezTo>
                <a:cubicBezTo>
                  <a:pt x="2907033" y="42918"/>
                  <a:pt x="2790467" y="21596"/>
                  <a:pt x="2596896" y="27432"/>
                </a:cubicBezTo>
                <a:cubicBezTo>
                  <a:pt x="2403222" y="24623"/>
                  <a:pt x="2024527" y="16732"/>
                  <a:pt x="1839468" y="27432"/>
                </a:cubicBezTo>
                <a:cubicBezTo>
                  <a:pt x="1671584" y="27657"/>
                  <a:pt x="1436211" y="19007"/>
                  <a:pt x="1163193" y="27432"/>
                </a:cubicBezTo>
                <a:cubicBezTo>
                  <a:pt x="867250" y="84559"/>
                  <a:pt x="256233" y="58103"/>
                  <a:pt x="0" y="27432"/>
                </a:cubicBezTo>
                <a:cubicBezTo>
                  <a:pt x="773" y="19150"/>
                  <a:pt x="368" y="119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15300"/>
                      <a:gd name="connsiteY0" fmla="*/ 0 h 27432"/>
                      <a:gd name="connsiteX1" fmla="*/ 432816 w 8115300"/>
                      <a:gd name="connsiteY1" fmla="*/ 0 h 27432"/>
                      <a:gd name="connsiteX2" fmla="*/ 1190244 w 8115300"/>
                      <a:gd name="connsiteY2" fmla="*/ 0 h 27432"/>
                      <a:gd name="connsiteX3" fmla="*/ 1623060 w 8115300"/>
                      <a:gd name="connsiteY3" fmla="*/ 0 h 27432"/>
                      <a:gd name="connsiteX4" fmla="*/ 2218182 w 8115300"/>
                      <a:gd name="connsiteY4" fmla="*/ 0 h 27432"/>
                      <a:gd name="connsiteX5" fmla="*/ 3056763 w 8115300"/>
                      <a:gd name="connsiteY5" fmla="*/ 0 h 27432"/>
                      <a:gd name="connsiteX6" fmla="*/ 3733038 w 8115300"/>
                      <a:gd name="connsiteY6" fmla="*/ 0 h 27432"/>
                      <a:gd name="connsiteX7" fmla="*/ 4490466 w 8115300"/>
                      <a:gd name="connsiteY7" fmla="*/ 0 h 27432"/>
                      <a:gd name="connsiteX8" fmla="*/ 5085588 w 8115300"/>
                      <a:gd name="connsiteY8" fmla="*/ 0 h 27432"/>
                      <a:gd name="connsiteX9" fmla="*/ 5761863 w 8115300"/>
                      <a:gd name="connsiteY9" fmla="*/ 0 h 27432"/>
                      <a:gd name="connsiteX10" fmla="*/ 6600444 w 8115300"/>
                      <a:gd name="connsiteY10" fmla="*/ 0 h 27432"/>
                      <a:gd name="connsiteX11" fmla="*/ 7114413 w 8115300"/>
                      <a:gd name="connsiteY11" fmla="*/ 0 h 27432"/>
                      <a:gd name="connsiteX12" fmla="*/ 8115300 w 8115300"/>
                      <a:gd name="connsiteY12" fmla="*/ 0 h 27432"/>
                      <a:gd name="connsiteX13" fmla="*/ 8115300 w 8115300"/>
                      <a:gd name="connsiteY13" fmla="*/ 27432 h 27432"/>
                      <a:gd name="connsiteX14" fmla="*/ 7520178 w 8115300"/>
                      <a:gd name="connsiteY14" fmla="*/ 27432 h 27432"/>
                      <a:gd name="connsiteX15" fmla="*/ 7087362 w 8115300"/>
                      <a:gd name="connsiteY15" fmla="*/ 27432 h 27432"/>
                      <a:gd name="connsiteX16" fmla="*/ 6411087 w 8115300"/>
                      <a:gd name="connsiteY16" fmla="*/ 27432 h 27432"/>
                      <a:gd name="connsiteX17" fmla="*/ 5897118 w 8115300"/>
                      <a:gd name="connsiteY17" fmla="*/ 27432 h 27432"/>
                      <a:gd name="connsiteX18" fmla="*/ 5220843 w 8115300"/>
                      <a:gd name="connsiteY18" fmla="*/ 27432 h 27432"/>
                      <a:gd name="connsiteX19" fmla="*/ 4544568 w 8115300"/>
                      <a:gd name="connsiteY19" fmla="*/ 27432 h 27432"/>
                      <a:gd name="connsiteX20" fmla="*/ 3868293 w 8115300"/>
                      <a:gd name="connsiteY20" fmla="*/ 27432 h 27432"/>
                      <a:gd name="connsiteX21" fmla="*/ 3192018 w 8115300"/>
                      <a:gd name="connsiteY21" fmla="*/ 27432 h 27432"/>
                      <a:gd name="connsiteX22" fmla="*/ 2596896 w 8115300"/>
                      <a:gd name="connsiteY22" fmla="*/ 27432 h 27432"/>
                      <a:gd name="connsiteX23" fmla="*/ 1839468 w 8115300"/>
                      <a:gd name="connsiteY23" fmla="*/ 27432 h 27432"/>
                      <a:gd name="connsiteX24" fmla="*/ 1163193 w 8115300"/>
                      <a:gd name="connsiteY24" fmla="*/ 27432 h 27432"/>
                      <a:gd name="connsiteX25" fmla="*/ 0 w 8115300"/>
                      <a:gd name="connsiteY25" fmla="*/ 27432 h 27432"/>
                      <a:gd name="connsiteX26" fmla="*/ 0 w 8115300"/>
                      <a:gd name="connsiteY2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15300" h="27432" fill="none" extrusionOk="0">
                        <a:moveTo>
                          <a:pt x="0" y="0"/>
                        </a:moveTo>
                        <a:cubicBezTo>
                          <a:pt x="190010" y="894"/>
                          <a:pt x="220703" y="16712"/>
                          <a:pt x="432816" y="0"/>
                        </a:cubicBezTo>
                        <a:cubicBezTo>
                          <a:pt x="644929" y="-16712"/>
                          <a:pt x="925351" y="-2130"/>
                          <a:pt x="1190244" y="0"/>
                        </a:cubicBezTo>
                        <a:cubicBezTo>
                          <a:pt x="1455137" y="2130"/>
                          <a:pt x="1428691" y="10242"/>
                          <a:pt x="1623060" y="0"/>
                        </a:cubicBezTo>
                        <a:cubicBezTo>
                          <a:pt x="1817429" y="-10242"/>
                          <a:pt x="1970637" y="26101"/>
                          <a:pt x="2218182" y="0"/>
                        </a:cubicBezTo>
                        <a:cubicBezTo>
                          <a:pt x="2465727" y="-26101"/>
                          <a:pt x="2697424" y="-37662"/>
                          <a:pt x="3056763" y="0"/>
                        </a:cubicBezTo>
                        <a:cubicBezTo>
                          <a:pt x="3416102" y="37662"/>
                          <a:pt x="3593057" y="5679"/>
                          <a:pt x="3733038" y="0"/>
                        </a:cubicBezTo>
                        <a:cubicBezTo>
                          <a:pt x="3873019" y="-5679"/>
                          <a:pt x="4227702" y="-17899"/>
                          <a:pt x="4490466" y="0"/>
                        </a:cubicBezTo>
                        <a:cubicBezTo>
                          <a:pt x="4753230" y="17899"/>
                          <a:pt x="4954916" y="-7629"/>
                          <a:pt x="5085588" y="0"/>
                        </a:cubicBezTo>
                        <a:cubicBezTo>
                          <a:pt x="5216260" y="7629"/>
                          <a:pt x="5443283" y="13568"/>
                          <a:pt x="5761863" y="0"/>
                        </a:cubicBezTo>
                        <a:cubicBezTo>
                          <a:pt x="6080443" y="-13568"/>
                          <a:pt x="6414913" y="34176"/>
                          <a:pt x="6600444" y="0"/>
                        </a:cubicBezTo>
                        <a:cubicBezTo>
                          <a:pt x="6785975" y="-34176"/>
                          <a:pt x="6979908" y="24439"/>
                          <a:pt x="7114413" y="0"/>
                        </a:cubicBezTo>
                        <a:cubicBezTo>
                          <a:pt x="7248918" y="-24439"/>
                          <a:pt x="7753242" y="49243"/>
                          <a:pt x="8115300" y="0"/>
                        </a:cubicBezTo>
                        <a:cubicBezTo>
                          <a:pt x="8114711" y="10802"/>
                          <a:pt x="8114630" y="18406"/>
                          <a:pt x="8115300" y="27432"/>
                        </a:cubicBezTo>
                        <a:cubicBezTo>
                          <a:pt x="7919968" y="56537"/>
                          <a:pt x="7815832" y="29302"/>
                          <a:pt x="7520178" y="27432"/>
                        </a:cubicBezTo>
                        <a:cubicBezTo>
                          <a:pt x="7224524" y="25562"/>
                          <a:pt x="7237397" y="41582"/>
                          <a:pt x="7087362" y="27432"/>
                        </a:cubicBezTo>
                        <a:cubicBezTo>
                          <a:pt x="6937327" y="13282"/>
                          <a:pt x="6666361" y="21099"/>
                          <a:pt x="6411087" y="27432"/>
                        </a:cubicBezTo>
                        <a:cubicBezTo>
                          <a:pt x="6155814" y="33765"/>
                          <a:pt x="6076699" y="29106"/>
                          <a:pt x="5897118" y="27432"/>
                        </a:cubicBezTo>
                        <a:cubicBezTo>
                          <a:pt x="5717537" y="25758"/>
                          <a:pt x="5480643" y="60140"/>
                          <a:pt x="5220843" y="27432"/>
                        </a:cubicBezTo>
                        <a:cubicBezTo>
                          <a:pt x="4961043" y="-5276"/>
                          <a:pt x="4741983" y="10261"/>
                          <a:pt x="4544568" y="27432"/>
                        </a:cubicBezTo>
                        <a:cubicBezTo>
                          <a:pt x="4347154" y="44603"/>
                          <a:pt x="4107592" y="3653"/>
                          <a:pt x="3868293" y="27432"/>
                        </a:cubicBezTo>
                        <a:cubicBezTo>
                          <a:pt x="3628995" y="51211"/>
                          <a:pt x="3474283" y="17408"/>
                          <a:pt x="3192018" y="27432"/>
                        </a:cubicBezTo>
                        <a:cubicBezTo>
                          <a:pt x="2909754" y="37456"/>
                          <a:pt x="2798966" y="32872"/>
                          <a:pt x="2596896" y="27432"/>
                        </a:cubicBezTo>
                        <a:cubicBezTo>
                          <a:pt x="2394826" y="21992"/>
                          <a:pt x="2025585" y="38694"/>
                          <a:pt x="1839468" y="27432"/>
                        </a:cubicBezTo>
                        <a:cubicBezTo>
                          <a:pt x="1653351" y="16170"/>
                          <a:pt x="1444068" y="17283"/>
                          <a:pt x="1163193" y="27432"/>
                        </a:cubicBezTo>
                        <a:cubicBezTo>
                          <a:pt x="882319" y="37581"/>
                          <a:pt x="259987" y="69926"/>
                          <a:pt x="0" y="27432"/>
                        </a:cubicBezTo>
                        <a:cubicBezTo>
                          <a:pt x="586" y="19291"/>
                          <a:pt x="-218" y="13009"/>
                          <a:pt x="0" y="0"/>
                        </a:cubicBezTo>
                        <a:close/>
                      </a:path>
                      <a:path w="8115300" h="27432" stroke="0" extrusionOk="0">
                        <a:moveTo>
                          <a:pt x="0" y="0"/>
                        </a:moveTo>
                        <a:cubicBezTo>
                          <a:pt x="246921" y="20773"/>
                          <a:pt x="378767" y="-16956"/>
                          <a:pt x="595122" y="0"/>
                        </a:cubicBezTo>
                        <a:cubicBezTo>
                          <a:pt x="811477" y="16956"/>
                          <a:pt x="846257" y="-13061"/>
                          <a:pt x="1027938" y="0"/>
                        </a:cubicBezTo>
                        <a:cubicBezTo>
                          <a:pt x="1209619" y="13061"/>
                          <a:pt x="1578503" y="7172"/>
                          <a:pt x="1866519" y="0"/>
                        </a:cubicBezTo>
                        <a:cubicBezTo>
                          <a:pt x="2154535" y="-7172"/>
                          <a:pt x="2226239" y="7373"/>
                          <a:pt x="2461641" y="0"/>
                        </a:cubicBezTo>
                        <a:cubicBezTo>
                          <a:pt x="2697043" y="-7373"/>
                          <a:pt x="2901650" y="-10054"/>
                          <a:pt x="3056763" y="0"/>
                        </a:cubicBezTo>
                        <a:cubicBezTo>
                          <a:pt x="3211876" y="10054"/>
                          <a:pt x="3585194" y="26991"/>
                          <a:pt x="3895344" y="0"/>
                        </a:cubicBezTo>
                        <a:cubicBezTo>
                          <a:pt x="4205494" y="-26991"/>
                          <a:pt x="4295029" y="18672"/>
                          <a:pt x="4409313" y="0"/>
                        </a:cubicBezTo>
                        <a:cubicBezTo>
                          <a:pt x="4523597" y="-18672"/>
                          <a:pt x="4956843" y="3306"/>
                          <a:pt x="5247894" y="0"/>
                        </a:cubicBezTo>
                        <a:cubicBezTo>
                          <a:pt x="5538945" y="-3306"/>
                          <a:pt x="5725486" y="41316"/>
                          <a:pt x="6086475" y="0"/>
                        </a:cubicBezTo>
                        <a:cubicBezTo>
                          <a:pt x="6447464" y="-41316"/>
                          <a:pt x="6467270" y="-130"/>
                          <a:pt x="6762750" y="0"/>
                        </a:cubicBezTo>
                        <a:cubicBezTo>
                          <a:pt x="7058230" y="130"/>
                          <a:pt x="7713814" y="14357"/>
                          <a:pt x="8115300" y="0"/>
                        </a:cubicBezTo>
                        <a:cubicBezTo>
                          <a:pt x="8113940" y="10164"/>
                          <a:pt x="8115383" y="19377"/>
                          <a:pt x="8115300" y="27432"/>
                        </a:cubicBezTo>
                        <a:cubicBezTo>
                          <a:pt x="7951056" y="30523"/>
                          <a:pt x="7778080" y="21630"/>
                          <a:pt x="7682484" y="27432"/>
                        </a:cubicBezTo>
                        <a:cubicBezTo>
                          <a:pt x="7586888" y="33234"/>
                          <a:pt x="7123604" y="-3715"/>
                          <a:pt x="6843903" y="27432"/>
                        </a:cubicBezTo>
                        <a:cubicBezTo>
                          <a:pt x="6564202" y="58579"/>
                          <a:pt x="6499708" y="46045"/>
                          <a:pt x="6329934" y="27432"/>
                        </a:cubicBezTo>
                        <a:cubicBezTo>
                          <a:pt x="6160160" y="8819"/>
                          <a:pt x="5847230" y="12305"/>
                          <a:pt x="5653659" y="27432"/>
                        </a:cubicBezTo>
                        <a:cubicBezTo>
                          <a:pt x="5460088" y="42559"/>
                          <a:pt x="5091368" y="49579"/>
                          <a:pt x="4815078" y="27432"/>
                        </a:cubicBezTo>
                        <a:cubicBezTo>
                          <a:pt x="4538788" y="5285"/>
                          <a:pt x="4312121" y="56408"/>
                          <a:pt x="4138803" y="27432"/>
                        </a:cubicBezTo>
                        <a:cubicBezTo>
                          <a:pt x="3965485" y="-1544"/>
                          <a:pt x="3850471" y="37054"/>
                          <a:pt x="3705987" y="27432"/>
                        </a:cubicBezTo>
                        <a:cubicBezTo>
                          <a:pt x="3561503" y="17810"/>
                          <a:pt x="3428606" y="6693"/>
                          <a:pt x="3192018" y="27432"/>
                        </a:cubicBezTo>
                        <a:cubicBezTo>
                          <a:pt x="2955430" y="48171"/>
                          <a:pt x="2708142" y="29499"/>
                          <a:pt x="2353437" y="27432"/>
                        </a:cubicBezTo>
                        <a:cubicBezTo>
                          <a:pt x="1998732" y="25365"/>
                          <a:pt x="1984171" y="39554"/>
                          <a:pt x="1677162" y="27432"/>
                        </a:cubicBezTo>
                        <a:cubicBezTo>
                          <a:pt x="1370153" y="15310"/>
                          <a:pt x="1367960" y="5957"/>
                          <a:pt x="1163193" y="27432"/>
                        </a:cubicBezTo>
                        <a:cubicBezTo>
                          <a:pt x="958426" y="48907"/>
                          <a:pt x="303607" y="-7538"/>
                          <a:pt x="0" y="27432"/>
                        </a:cubicBezTo>
                        <a:cubicBezTo>
                          <a:pt x="-383" y="21019"/>
                          <a:pt x="-503" y="124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4DF27-CCBB-D547-9D2D-C369EDB1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3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"/>
            <a:ext cx="18288000" cy="3442857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2CEBB2-2AC6-42B8-8675-137B0907A697}"/>
              </a:ext>
            </a:extLst>
          </p:cNvPr>
          <p:cNvSpPr txBox="1"/>
          <p:nvPr/>
        </p:nvSpPr>
        <p:spPr>
          <a:xfrm>
            <a:off x="1705554" y="822960"/>
            <a:ext cx="14315107" cy="1783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 que </a:t>
            </a:r>
            <a:r>
              <a:rPr lang="en-US" sz="54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é</a:t>
            </a:r>
            <a:r>
              <a:rPr lang="en-US" sz="5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transcriptoma</a:t>
            </a:r>
            <a:r>
              <a:rPr lang="en-US" sz="5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2A72458-A939-4491-B8C0-E993BB161C33}"/>
              </a:ext>
            </a:extLst>
          </p:cNvPr>
          <p:cNvSpPr/>
          <p:nvPr/>
        </p:nvSpPr>
        <p:spPr>
          <a:xfrm>
            <a:off x="990600" y="3390928"/>
            <a:ext cx="16346172" cy="4980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transcriptoma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é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coleção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RNAs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uma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célula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tecido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um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momento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específico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</a:t>
            </a:r>
          </a:p>
          <a:p>
            <a:pPr marL="457200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É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uma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fração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do Código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genético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(DNA) que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é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transcrito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uma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molécula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RNA;</a:t>
            </a:r>
          </a:p>
          <a:p>
            <a:pPr marL="457200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Isso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depende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do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estágio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desenvolvimento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estado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fisiológico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 do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tipo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tecido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</a:t>
            </a:r>
          </a:p>
          <a:p>
            <a:pPr marL="457200" indent="-228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6879" y="8956344"/>
            <a:ext cx="14951124" cy="1330656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7BF7A-23D8-6A48-85FC-D11269D9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3473" y="920052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6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2CEBB2-2AC6-42B8-8675-137B0907A697}"/>
              </a:ext>
            </a:extLst>
          </p:cNvPr>
          <p:cNvSpPr txBox="1"/>
          <p:nvPr/>
        </p:nvSpPr>
        <p:spPr>
          <a:xfrm>
            <a:off x="5711735" y="961051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O que é </a:t>
            </a:r>
            <a:r>
              <a:rPr lang="pt-BR" sz="4000" b="1" dirty="0" err="1"/>
              <a:t>transcript</a:t>
            </a:r>
            <a:r>
              <a:rPr lang="pt-BR" sz="4000" b="1" dirty="0" err="1">
                <a:solidFill>
                  <a:srgbClr val="FF0000"/>
                </a:solidFill>
              </a:rPr>
              <a:t>omica</a:t>
            </a:r>
            <a:r>
              <a:rPr lang="pt-BR" sz="4000" b="1" dirty="0"/>
              <a:t> ?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2A72458-A939-4491-B8C0-E993BB161C33}"/>
              </a:ext>
            </a:extLst>
          </p:cNvPr>
          <p:cNvSpPr/>
          <p:nvPr/>
        </p:nvSpPr>
        <p:spPr>
          <a:xfrm>
            <a:off x="2209800" y="3224273"/>
            <a:ext cx="14401800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Transcriptomica</a:t>
            </a:r>
            <a:r>
              <a:rPr lang="en-US" sz="4400" dirty="0"/>
              <a:t> </a:t>
            </a:r>
            <a:r>
              <a:rPr lang="en-US" sz="4400" dirty="0" err="1"/>
              <a:t>é</a:t>
            </a:r>
            <a:r>
              <a:rPr lang="en-US" sz="4400" dirty="0"/>
              <a:t> a </a:t>
            </a:r>
            <a:r>
              <a:rPr lang="en-US" sz="4400" dirty="0" err="1"/>
              <a:t>análise</a:t>
            </a:r>
            <a:r>
              <a:rPr lang="en-US" sz="4400" dirty="0"/>
              <a:t> </a:t>
            </a:r>
            <a:r>
              <a:rPr lang="en-US" sz="4400" dirty="0" err="1"/>
              <a:t>em</a:t>
            </a:r>
            <a:r>
              <a:rPr lang="en-US" sz="4400" dirty="0"/>
              <a:t> </a:t>
            </a:r>
            <a:r>
              <a:rPr lang="en-US" sz="4400" dirty="0" err="1"/>
              <a:t>si</a:t>
            </a:r>
            <a:r>
              <a:rPr lang="en-US" sz="4400" dirty="0"/>
              <a:t>, da </a:t>
            </a:r>
            <a:r>
              <a:rPr lang="en-US" sz="4400" dirty="0" err="1"/>
              <a:t>coleção</a:t>
            </a:r>
            <a:r>
              <a:rPr lang="en-US" sz="4400" dirty="0"/>
              <a:t> de RNA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Possivel</a:t>
            </a:r>
            <a:r>
              <a:rPr lang="en-US" sz="4400" dirty="0"/>
              <a:t> </a:t>
            </a:r>
            <a:r>
              <a:rPr lang="en-US" sz="4400" dirty="0" err="1"/>
              <a:t>quantificar</a:t>
            </a:r>
            <a:r>
              <a:rPr lang="en-US" sz="4400" dirty="0"/>
              <a:t> a </a:t>
            </a:r>
            <a:r>
              <a:rPr lang="en-US" sz="4400" dirty="0" err="1"/>
              <a:t>expressão</a:t>
            </a:r>
            <a:r>
              <a:rPr lang="en-US" sz="4400" dirty="0"/>
              <a:t>;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Identificar</a:t>
            </a:r>
            <a:r>
              <a:rPr lang="en-US" sz="4400" dirty="0"/>
              <a:t> a </a:t>
            </a:r>
            <a:r>
              <a:rPr lang="en-US" sz="4400" dirty="0" err="1"/>
              <a:t>expressão</a:t>
            </a:r>
            <a:r>
              <a:rPr lang="en-US" sz="4400" dirty="0"/>
              <a:t> </a:t>
            </a:r>
            <a:r>
              <a:rPr lang="en-US" sz="4400" dirty="0" err="1"/>
              <a:t>diferencial</a:t>
            </a:r>
            <a:r>
              <a:rPr lang="en-US" sz="4400" dirty="0"/>
              <a:t> de genes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4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7D280-9FD6-D041-9EC9-B7611D6F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20744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1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D5351234-140D-4D50-AAF3-CE82C22F74DD}"/>
              </a:ext>
            </a:extLst>
          </p:cNvPr>
          <p:cNvGrpSpPr/>
          <p:nvPr/>
        </p:nvGrpSpPr>
        <p:grpSpPr>
          <a:xfrm>
            <a:off x="110336" y="114300"/>
            <a:ext cx="18006758" cy="9960066"/>
            <a:chOff x="110336" y="114300"/>
            <a:chExt cx="18006758" cy="9960066"/>
          </a:xfrm>
        </p:grpSpPr>
        <p:pic>
          <p:nvPicPr>
            <p:cNvPr id="2" name="Picture 3">
              <a:extLst>
                <a:ext uri="{FF2B5EF4-FFF2-40B4-BE49-F238E27FC236}">
                  <a16:creationId xmlns:a16="http://schemas.microsoft.com/office/drawing/2014/main" id="{9B4203EE-58C7-4AFA-817C-D7B727F4D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4016723">
              <a:off x="110336" y="148436"/>
              <a:ext cx="1685609" cy="1685609"/>
            </a:xfrm>
            <a:prstGeom prst="rect">
              <a:avLst/>
            </a:prstGeom>
          </p:spPr>
        </p:pic>
        <p:pic>
          <p:nvPicPr>
            <p:cNvPr id="3" name="Content Placeholder 13" descr="Web design">
              <a:extLst>
                <a:ext uri="{FF2B5EF4-FFF2-40B4-BE49-F238E27FC236}">
                  <a16:creationId xmlns:a16="http://schemas.microsoft.com/office/drawing/2014/main" id="{74ACC6E8-5B7B-4980-8662-EB3277337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16400" y="114300"/>
              <a:ext cx="1200694" cy="1200694"/>
            </a:xfrm>
            <a:prstGeom prst="rect">
              <a:avLst/>
            </a:prstGeom>
          </p:spPr>
        </p:pic>
        <p:pic>
          <p:nvPicPr>
            <p:cNvPr id="4" name="Graphic 24" descr="Binary">
              <a:extLst>
                <a:ext uri="{FF2B5EF4-FFF2-40B4-BE49-F238E27FC236}">
                  <a16:creationId xmlns:a16="http://schemas.microsoft.com/office/drawing/2014/main" id="{BC966A42-9A84-446B-AA0A-7260E058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4800" y="9007566"/>
              <a:ext cx="1066800" cy="1066800"/>
            </a:xfrm>
            <a:prstGeom prst="rect">
              <a:avLst/>
            </a:prstGeom>
          </p:spPr>
        </p:pic>
        <p:pic>
          <p:nvPicPr>
            <p:cNvPr id="5" name="Graphic 25" descr="DNA">
              <a:extLst>
                <a:ext uri="{FF2B5EF4-FFF2-40B4-BE49-F238E27FC236}">
                  <a16:creationId xmlns:a16="http://schemas.microsoft.com/office/drawing/2014/main" id="{D6A3738B-020E-4DE0-BEC4-9EAFC9FD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04384">
              <a:off x="16672988" y="8574836"/>
              <a:ext cx="1327568" cy="1327568"/>
            </a:xfrm>
            <a:prstGeom prst="rect">
              <a:avLst/>
            </a:prstGeom>
          </p:spPr>
        </p:pic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61C24698-C4D9-49A2-8B59-E538DFE1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33900" y="2598896"/>
            <a:ext cx="9220200" cy="59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5">
            <a:extLst>
              <a:ext uri="{FF2B5EF4-FFF2-40B4-BE49-F238E27FC236}">
                <a16:creationId xmlns:a16="http://schemas.microsoft.com/office/drawing/2014/main" id="{75870763-BB3E-4B22-83A2-97FA854B0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983620"/>
            <a:ext cx="4419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/>
              <a:t>Tipos</a:t>
            </a:r>
            <a:r>
              <a:rPr lang="en-US" sz="3600" b="1" dirty="0"/>
              <a:t> de RNA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6F91A1-EBDB-B945-AA4D-7CBEBC2B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37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5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B424DA0-8675-4643-893F-C8B2C71B1A5D}"/>
              </a:ext>
            </a:extLst>
          </p:cNvPr>
          <p:cNvGrpSpPr/>
          <p:nvPr/>
        </p:nvGrpSpPr>
        <p:grpSpPr>
          <a:xfrm>
            <a:off x="110336" y="114300"/>
            <a:ext cx="18006758" cy="9960066"/>
            <a:chOff x="110336" y="114300"/>
            <a:chExt cx="18006758" cy="99600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FCCB813-451D-48DD-9F5B-944C805F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4016723">
              <a:off x="110336" y="148436"/>
              <a:ext cx="1685609" cy="1685609"/>
            </a:xfrm>
            <a:prstGeom prst="rect">
              <a:avLst/>
            </a:prstGeom>
          </p:spPr>
        </p:pic>
        <p:pic>
          <p:nvPicPr>
            <p:cNvPr id="4" name="Content Placeholder 13" descr="Web design">
              <a:extLst>
                <a:ext uri="{FF2B5EF4-FFF2-40B4-BE49-F238E27FC236}">
                  <a16:creationId xmlns:a16="http://schemas.microsoft.com/office/drawing/2014/main" id="{08657D5D-44A5-40B2-B616-4504D017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16400" y="114300"/>
              <a:ext cx="1200694" cy="1200694"/>
            </a:xfrm>
            <a:prstGeom prst="rect">
              <a:avLst/>
            </a:prstGeom>
          </p:spPr>
        </p:pic>
        <p:pic>
          <p:nvPicPr>
            <p:cNvPr id="5" name="Graphic 24" descr="Binary">
              <a:extLst>
                <a:ext uri="{FF2B5EF4-FFF2-40B4-BE49-F238E27FC236}">
                  <a16:creationId xmlns:a16="http://schemas.microsoft.com/office/drawing/2014/main" id="{57BEDF57-E398-46AF-A5FB-B20AA37F7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4800" y="9007566"/>
              <a:ext cx="1066800" cy="1066800"/>
            </a:xfrm>
            <a:prstGeom prst="rect">
              <a:avLst/>
            </a:prstGeom>
          </p:spPr>
        </p:pic>
        <p:pic>
          <p:nvPicPr>
            <p:cNvPr id="6" name="Graphic 25" descr="DNA">
              <a:extLst>
                <a:ext uri="{FF2B5EF4-FFF2-40B4-BE49-F238E27FC236}">
                  <a16:creationId xmlns:a16="http://schemas.microsoft.com/office/drawing/2014/main" id="{2C9C6050-438A-46D3-B314-8D9359527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04384">
              <a:off x="16672988" y="8574836"/>
              <a:ext cx="1327568" cy="1327568"/>
            </a:xfrm>
            <a:prstGeom prst="rect">
              <a:avLst/>
            </a:prstGeom>
          </p:spPr>
        </p:pic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2FB5F1A6-A828-4DDF-A119-3B0FD4BE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9088" y="1098707"/>
            <a:ext cx="5978323" cy="757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B5F405-8C26-4E91-8A53-12493F1D66DF}"/>
              </a:ext>
            </a:extLst>
          </p:cNvPr>
          <p:cNvSpPr/>
          <p:nvPr/>
        </p:nvSpPr>
        <p:spPr>
          <a:xfrm>
            <a:off x="8153400" y="1886129"/>
            <a:ext cx="9448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nucleolar </a:t>
            </a:r>
            <a:r>
              <a:rPr lang="pt-BR" sz="3200" dirty="0" err="1"/>
              <a:t>RNAs</a:t>
            </a:r>
            <a:r>
              <a:rPr lang="pt-BR" sz="3200" dirty="0"/>
              <a:t> (</a:t>
            </a:r>
            <a:r>
              <a:rPr lang="pt-BR" sz="3200" b="1" dirty="0" err="1"/>
              <a:t>snoRNAs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</a:t>
            </a:r>
            <a:r>
              <a:rPr lang="pt-BR" sz="3200" dirty="0" err="1"/>
              <a:t>cajal</a:t>
            </a:r>
            <a:r>
              <a:rPr lang="pt-BR" sz="3200" dirty="0"/>
              <a:t> </a:t>
            </a:r>
            <a:r>
              <a:rPr lang="pt-BR" sz="3200" dirty="0" err="1"/>
              <a:t>body-specific</a:t>
            </a:r>
            <a:r>
              <a:rPr lang="pt-BR" sz="3200" dirty="0"/>
              <a:t> RNA (</a:t>
            </a:r>
            <a:r>
              <a:rPr lang="pt-BR" sz="3200" dirty="0" err="1"/>
              <a:t>scaRNA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>
                <a:solidFill>
                  <a:srgbClr val="FF0000"/>
                </a:solidFill>
              </a:rPr>
              <a:t>small nuclear RNA (</a:t>
            </a:r>
            <a:r>
              <a:rPr lang="pt-BR" sz="3200" dirty="0" err="1">
                <a:solidFill>
                  <a:srgbClr val="FF0000"/>
                </a:solidFill>
              </a:rPr>
              <a:t>snRNA</a:t>
            </a:r>
            <a:r>
              <a:rPr lang="pt-BR" sz="3200" dirty="0">
                <a:solidFill>
                  <a:srgbClr val="FF0000"/>
                </a:solidFill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>
                <a:solidFill>
                  <a:srgbClr val="FF0000"/>
                </a:solidFill>
              </a:rPr>
              <a:t>long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intervening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noncoding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RNAs</a:t>
            </a:r>
            <a:r>
              <a:rPr lang="pt-BR" sz="3200" dirty="0">
                <a:solidFill>
                  <a:srgbClr val="FF0000"/>
                </a:solidFill>
              </a:rPr>
              <a:t> (</a:t>
            </a:r>
            <a:r>
              <a:rPr lang="pt-BR" sz="3200" dirty="0" err="1">
                <a:solidFill>
                  <a:srgbClr val="FF0000"/>
                </a:solidFill>
              </a:rPr>
              <a:t>lincRNAs</a:t>
            </a:r>
            <a:r>
              <a:rPr lang="pt-BR" sz="3200" dirty="0">
                <a:solidFill>
                  <a:srgbClr val="FF0000"/>
                </a:solidFill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/>
              <a:t>antisense</a:t>
            </a:r>
            <a:r>
              <a:rPr lang="pt-BR" sz="3200" dirty="0"/>
              <a:t> RNA (</a:t>
            </a:r>
            <a:r>
              <a:rPr lang="pt-BR" sz="3200" dirty="0" err="1"/>
              <a:t>asRNA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temporal RNA (</a:t>
            </a:r>
            <a:r>
              <a:rPr lang="pt-BR" sz="3200" dirty="0" err="1"/>
              <a:t>stRNA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/>
              <a:t>microRNA</a:t>
            </a:r>
            <a:r>
              <a:rPr lang="pt-BR" sz="3200" dirty="0"/>
              <a:t> (</a:t>
            </a:r>
            <a:r>
              <a:rPr lang="pt-BR" sz="3200" dirty="0" err="1"/>
              <a:t>miRNA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RNA </a:t>
            </a:r>
            <a:r>
              <a:rPr lang="pt-BR" sz="3200" dirty="0" err="1"/>
              <a:t>interference</a:t>
            </a:r>
            <a:r>
              <a:rPr lang="pt-BR" sz="3200" dirty="0"/>
              <a:t> (</a:t>
            </a:r>
            <a:r>
              <a:rPr lang="pt-BR" sz="3200" dirty="0" err="1"/>
              <a:t>RNAi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</a:t>
            </a:r>
            <a:r>
              <a:rPr lang="pt-BR" sz="3200" dirty="0" err="1"/>
              <a:t>interfering</a:t>
            </a:r>
            <a:r>
              <a:rPr lang="pt-BR" sz="3200" dirty="0"/>
              <a:t> RNA (</a:t>
            </a:r>
            <a:r>
              <a:rPr lang="pt-BR" sz="3200" dirty="0" err="1"/>
              <a:t>siRNA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 </a:t>
            </a:r>
            <a:r>
              <a:rPr lang="pt-BR" sz="3200" dirty="0" err="1"/>
              <a:t>piwi-interacting</a:t>
            </a:r>
            <a:r>
              <a:rPr lang="pt-BR" sz="3200" dirty="0"/>
              <a:t> RNA (</a:t>
            </a:r>
            <a:r>
              <a:rPr lang="pt-BR" sz="3200" dirty="0" err="1"/>
              <a:t>piRNA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200" dirty="0"/>
              <a:t> repeat associated small interfering RNA (</a:t>
            </a:r>
            <a:r>
              <a:rPr lang="en-US" sz="3200" dirty="0" err="1"/>
              <a:t>rasiRNA</a:t>
            </a:r>
            <a:r>
              <a:rPr lang="en-US" sz="3200" dirty="0"/>
              <a:t>)</a:t>
            </a:r>
            <a:endParaRPr lang="pt-BR" sz="3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89643-FD42-0143-82F0-468130FD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1961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587613-7605-42FC-96DD-B1B31D7D5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9"/>
          <a:stretch/>
        </p:blipFill>
        <p:spPr>
          <a:xfrm>
            <a:off x="3579957" y="1371600"/>
            <a:ext cx="11013785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8A316-2E0D-924F-B782-00535A5B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3646" y="95236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55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9" name="Gráfico 8" descr="Computador com preenchimento sólido">
            <a:extLst>
              <a:ext uri="{FF2B5EF4-FFF2-40B4-BE49-F238E27FC236}">
                <a16:creationId xmlns:a16="http://schemas.microsoft.com/office/drawing/2014/main" id="{C4D11757-0EC5-4C78-927D-18412F0693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80829" y="2272145"/>
            <a:ext cx="2168236" cy="2168236"/>
          </a:xfrm>
          <a:prstGeom prst="rect">
            <a:avLst/>
          </a:prstGeom>
        </p:spPr>
      </p:pic>
      <p:pic>
        <p:nvPicPr>
          <p:cNvPr id="11" name="Gráfico 10" descr="Lâmpada e engrenagem com preenchimento sólido">
            <a:extLst>
              <a:ext uri="{FF2B5EF4-FFF2-40B4-BE49-F238E27FC236}">
                <a16:creationId xmlns:a16="http://schemas.microsoft.com/office/drawing/2014/main" id="{9958A542-B804-40AD-862C-A11C67446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7218" y="2247900"/>
            <a:ext cx="2168236" cy="21682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ACD6BF-4A32-423E-9884-879B21A4D8A6}"/>
              </a:ext>
            </a:extLst>
          </p:cNvPr>
          <p:cNvSpPr txBox="1"/>
          <p:nvPr/>
        </p:nvSpPr>
        <p:spPr>
          <a:xfrm>
            <a:off x="7789717" y="1104900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PIPELINE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DDB973-325E-45E1-A087-C1BF46E90983}"/>
              </a:ext>
            </a:extLst>
          </p:cNvPr>
          <p:cNvSpPr txBox="1"/>
          <p:nvPr/>
        </p:nvSpPr>
        <p:spPr>
          <a:xfrm>
            <a:off x="2667000" y="4443845"/>
            <a:ext cx="288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Hipótese/Idea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644F88-3763-4812-A2FC-33994E34768B}"/>
              </a:ext>
            </a:extLst>
          </p:cNvPr>
          <p:cNvSpPr txBox="1"/>
          <p:nvPr/>
        </p:nvSpPr>
        <p:spPr>
          <a:xfrm>
            <a:off x="7285957" y="4416136"/>
            <a:ext cx="2871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Prep </a:t>
            </a:r>
            <a:r>
              <a:rPr lang="en-US" sz="3200" dirty="0" err="1"/>
              <a:t>biblioteca</a:t>
            </a:r>
            <a:endParaRPr lang="en-US" sz="32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A4E69C-5873-4973-B898-ED6BB7BD94FD}"/>
              </a:ext>
            </a:extLst>
          </p:cNvPr>
          <p:cNvSpPr txBox="1"/>
          <p:nvPr/>
        </p:nvSpPr>
        <p:spPr>
          <a:xfrm>
            <a:off x="12625151" y="4480900"/>
            <a:ext cx="512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Sequenciamento</a:t>
            </a:r>
            <a:r>
              <a:rPr lang="en-US" sz="3200" dirty="0"/>
              <a:t> de </a:t>
            </a:r>
            <a:r>
              <a:rPr lang="en-US" sz="3200" dirty="0" err="1"/>
              <a:t>analise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BB8B4-EFB9-0243-853C-61E5C532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034" y="917584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D4294CD-B4B0-7C80-AAD8-E5BCCF724896}"/>
              </a:ext>
            </a:extLst>
          </p:cNvPr>
          <p:cNvSpPr/>
          <p:nvPr/>
        </p:nvSpPr>
        <p:spPr>
          <a:xfrm>
            <a:off x="5791200" y="3332018"/>
            <a:ext cx="12954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1B058E4-1043-DC6E-39BC-5231CAD20A54}"/>
              </a:ext>
            </a:extLst>
          </p:cNvPr>
          <p:cNvSpPr/>
          <p:nvPr/>
        </p:nvSpPr>
        <p:spPr>
          <a:xfrm>
            <a:off x="10377251" y="3209598"/>
            <a:ext cx="12954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AF39005-A198-F5DB-C59C-EDD59749B2BE}"/>
              </a:ext>
            </a:extLst>
          </p:cNvPr>
          <p:cNvSpPr/>
          <p:nvPr/>
        </p:nvSpPr>
        <p:spPr>
          <a:xfrm rot="5400000">
            <a:off x="14806474" y="5564127"/>
            <a:ext cx="816928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8" name="Graphic 17" descr="Mop and bucket outline">
            <a:extLst>
              <a:ext uri="{FF2B5EF4-FFF2-40B4-BE49-F238E27FC236}">
                <a16:creationId xmlns:a16="http://schemas.microsoft.com/office/drawing/2014/main" id="{2E2E2546-4EB7-D839-8189-361C827A57C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447644" y="6127023"/>
            <a:ext cx="1534587" cy="1534587"/>
          </a:xfrm>
          <a:prstGeom prst="rect">
            <a:avLst/>
          </a:prstGeom>
        </p:spPr>
      </p:pic>
      <p:pic>
        <p:nvPicPr>
          <p:cNvPr id="20" name="Graphic 19" descr="Flask outline">
            <a:extLst>
              <a:ext uri="{FF2B5EF4-FFF2-40B4-BE49-F238E27FC236}">
                <a16:creationId xmlns:a16="http://schemas.microsoft.com/office/drawing/2014/main" id="{F3DA62C9-8AE6-AAEF-8BA7-855B60C3FBF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31924" y="2874817"/>
            <a:ext cx="1356337" cy="1356337"/>
          </a:xfrm>
          <a:prstGeom prst="rect">
            <a:avLst/>
          </a:prstGeom>
        </p:spPr>
      </p:pic>
      <p:sp>
        <p:nvSpPr>
          <p:cNvPr id="21" name="CaixaDeTexto 14">
            <a:extLst>
              <a:ext uri="{FF2B5EF4-FFF2-40B4-BE49-F238E27FC236}">
                <a16:creationId xmlns:a16="http://schemas.microsoft.com/office/drawing/2014/main" id="{AD568D7D-15FB-3EC4-E038-8CE40B113E5E}"/>
              </a:ext>
            </a:extLst>
          </p:cNvPr>
          <p:cNvSpPr txBox="1"/>
          <p:nvPr/>
        </p:nvSpPr>
        <p:spPr>
          <a:xfrm>
            <a:off x="13437275" y="7781857"/>
            <a:ext cx="3936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Controle</a:t>
            </a:r>
            <a:r>
              <a:rPr lang="en-US" sz="3200" dirty="0"/>
              <a:t> de </a:t>
            </a:r>
            <a:r>
              <a:rPr lang="en-US" sz="3200" dirty="0" err="1"/>
              <a:t>Qualidade</a:t>
            </a:r>
            <a:endParaRPr lang="en-US" sz="3200" dirty="0"/>
          </a:p>
        </p:txBody>
      </p:sp>
      <p:pic>
        <p:nvPicPr>
          <p:cNvPr id="23" name="Graphic 22" descr="Treasure Map with solid fill">
            <a:extLst>
              <a:ext uri="{FF2B5EF4-FFF2-40B4-BE49-F238E27FC236}">
                <a16:creationId xmlns:a16="http://schemas.microsoft.com/office/drawing/2014/main" id="{B4714B0F-66FD-5B7A-40C3-84B330B4B5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66173" y="5827870"/>
            <a:ext cx="1839161" cy="1839161"/>
          </a:xfrm>
          <a:prstGeom prst="rect">
            <a:avLst/>
          </a:prstGeom>
        </p:spPr>
      </p:pic>
      <p:sp>
        <p:nvSpPr>
          <p:cNvPr id="24" name="CaixaDeTexto 14">
            <a:extLst>
              <a:ext uri="{FF2B5EF4-FFF2-40B4-BE49-F238E27FC236}">
                <a16:creationId xmlns:a16="http://schemas.microsoft.com/office/drawing/2014/main" id="{9B453D8D-A1A5-8410-F4E6-EC5513BB0449}"/>
              </a:ext>
            </a:extLst>
          </p:cNvPr>
          <p:cNvSpPr txBox="1"/>
          <p:nvPr/>
        </p:nvSpPr>
        <p:spPr>
          <a:xfrm>
            <a:off x="9919038" y="7788116"/>
            <a:ext cx="2552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Mapeamento</a:t>
            </a:r>
            <a:endParaRPr lang="en-US" sz="32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E893080-5AF4-87EA-8B35-79D1F5DAB9ED}"/>
              </a:ext>
            </a:extLst>
          </p:cNvPr>
          <p:cNvSpPr/>
          <p:nvPr/>
        </p:nvSpPr>
        <p:spPr>
          <a:xfrm rot="10800000">
            <a:off x="12433639" y="6686064"/>
            <a:ext cx="12954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  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35306FE-E3B2-84AC-20EC-C10DD535DF08}"/>
              </a:ext>
            </a:extLst>
          </p:cNvPr>
          <p:cNvSpPr/>
          <p:nvPr/>
        </p:nvSpPr>
        <p:spPr>
          <a:xfrm rot="10800000">
            <a:off x="8395038" y="6667500"/>
            <a:ext cx="12954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         </a:t>
            </a:r>
          </a:p>
        </p:txBody>
      </p:sp>
      <p:pic>
        <p:nvPicPr>
          <p:cNvPr id="28" name="Graphic 27" descr="Tally outline">
            <a:extLst>
              <a:ext uri="{FF2B5EF4-FFF2-40B4-BE49-F238E27FC236}">
                <a16:creationId xmlns:a16="http://schemas.microsoft.com/office/drawing/2014/main" id="{5FB3A7B1-F161-BABB-AD3B-91CA54BD8C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38072" y="5719494"/>
            <a:ext cx="1880172" cy="1880172"/>
          </a:xfrm>
          <a:prstGeom prst="rect">
            <a:avLst/>
          </a:prstGeom>
        </p:spPr>
      </p:pic>
      <p:sp>
        <p:nvSpPr>
          <p:cNvPr id="29" name="CaixaDeTexto 14">
            <a:extLst>
              <a:ext uri="{FF2B5EF4-FFF2-40B4-BE49-F238E27FC236}">
                <a16:creationId xmlns:a16="http://schemas.microsoft.com/office/drawing/2014/main" id="{13F9FB4E-F942-A595-1E0C-042925F6C437}"/>
              </a:ext>
            </a:extLst>
          </p:cNvPr>
          <p:cNvSpPr txBox="1"/>
          <p:nvPr/>
        </p:nvSpPr>
        <p:spPr>
          <a:xfrm>
            <a:off x="5191522" y="7661610"/>
            <a:ext cx="357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Contagem</a:t>
            </a:r>
            <a:r>
              <a:rPr lang="en-US" sz="3200" dirty="0"/>
              <a:t> de reads</a:t>
            </a:r>
          </a:p>
        </p:txBody>
      </p:sp>
      <p:sp>
        <p:nvSpPr>
          <p:cNvPr id="32" name="CaixaDeTexto 14">
            <a:extLst>
              <a:ext uri="{FF2B5EF4-FFF2-40B4-BE49-F238E27FC236}">
                <a16:creationId xmlns:a16="http://schemas.microsoft.com/office/drawing/2014/main" id="{C978F41F-B16E-9450-6114-19DD23055418}"/>
              </a:ext>
            </a:extLst>
          </p:cNvPr>
          <p:cNvSpPr txBox="1"/>
          <p:nvPr/>
        </p:nvSpPr>
        <p:spPr>
          <a:xfrm>
            <a:off x="1258873" y="7613582"/>
            <a:ext cx="3885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Expressão</a:t>
            </a:r>
            <a:r>
              <a:rPr lang="en-US" sz="3200" dirty="0"/>
              <a:t> </a:t>
            </a:r>
            <a:r>
              <a:rPr lang="en-US" sz="3200" dirty="0" err="1"/>
              <a:t>diferencial</a:t>
            </a:r>
            <a:endParaRPr lang="en-US" sz="3200" dirty="0"/>
          </a:p>
        </p:txBody>
      </p:sp>
      <p:pic>
        <p:nvPicPr>
          <p:cNvPr id="34" name="Graphic 33" descr="DNA outline">
            <a:extLst>
              <a:ext uri="{FF2B5EF4-FFF2-40B4-BE49-F238E27FC236}">
                <a16:creationId xmlns:a16="http://schemas.microsoft.com/office/drawing/2014/main" id="{8FC32EE5-317F-EEBF-136B-2CD7BA767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75800">
            <a:off x="2099266" y="5796799"/>
            <a:ext cx="1706845" cy="1706845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14CE9CFE-88BB-E22D-BC0F-C3486F166EAE}"/>
              </a:ext>
            </a:extLst>
          </p:cNvPr>
          <p:cNvSpPr/>
          <p:nvPr/>
        </p:nvSpPr>
        <p:spPr>
          <a:xfrm rot="10800000">
            <a:off x="4322858" y="6667499"/>
            <a:ext cx="12954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9927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54CF42-0F1C-40D7-B878-83BE705135C3}"/>
              </a:ext>
            </a:extLst>
          </p:cNvPr>
          <p:cNvSpPr txBox="1">
            <a:spLocks/>
          </p:cNvSpPr>
          <p:nvPr/>
        </p:nvSpPr>
        <p:spPr>
          <a:xfrm>
            <a:off x="545673" y="2414448"/>
            <a:ext cx="7345680" cy="11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b="1" dirty="0" err="1"/>
              <a:t>Desenho</a:t>
            </a:r>
            <a:r>
              <a:rPr lang="en-US" sz="6000" b="1" dirty="0"/>
              <a:t> Experimental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880491"/>
            <a:ext cx="5212080" cy="27432"/>
          </a:xfrm>
          <a:custGeom>
            <a:avLst/>
            <a:gdLst>
              <a:gd name="connsiteX0" fmla="*/ 0 w 5212080"/>
              <a:gd name="connsiteY0" fmla="*/ 0 h 27432"/>
              <a:gd name="connsiteX1" fmla="*/ 599389 w 5212080"/>
              <a:gd name="connsiteY1" fmla="*/ 0 h 27432"/>
              <a:gd name="connsiteX2" fmla="*/ 1198778 w 5212080"/>
              <a:gd name="connsiteY2" fmla="*/ 0 h 27432"/>
              <a:gd name="connsiteX3" fmla="*/ 1954530 w 5212080"/>
              <a:gd name="connsiteY3" fmla="*/ 0 h 27432"/>
              <a:gd name="connsiteX4" fmla="*/ 2501798 w 5212080"/>
              <a:gd name="connsiteY4" fmla="*/ 0 h 27432"/>
              <a:gd name="connsiteX5" fmla="*/ 3049067 w 5212080"/>
              <a:gd name="connsiteY5" fmla="*/ 0 h 27432"/>
              <a:gd name="connsiteX6" fmla="*/ 3700577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664812 w 5212080"/>
              <a:gd name="connsiteY10" fmla="*/ 27432 h 27432"/>
              <a:gd name="connsiteX11" fmla="*/ 4117543 w 5212080"/>
              <a:gd name="connsiteY11" fmla="*/ 27432 h 27432"/>
              <a:gd name="connsiteX12" fmla="*/ 3466033 w 5212080"/>
              <a:gd name="connsiteY12" fmla="*/ 27432 h 27432"/>
              <a:gd name="connsiteX13" fmla="*/ 2918765 w 5212080"/>
              <a:gd name="connsiteY13" fmla="*/ 27432 h 27432"/>
              <a:gd name="connsiteX14" fmla="*/ 2423617 w 5212080"/>
              <a:gd name="connsiteY14" fmla="*/ 27432 h 27432"/>
              <a:gd name="connsiteX15" fmla="*/ 1772107 w 5212080"/>
              <a:gd name="connsiteY15" fmla="*/ 27432 h 27432"/>
              <a:gd name="connsiteX16" fmla="*/ 1120597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  <a:gd name="connsiteX0" fmla="*/ 0 w 5212080"/>
              <a:gd name="connsiteY0" fmla="*/ 0 h 27432"/>
              <a:gd name="connsiteX1" fmla="*/ 547268 w 5212080"/>
              <a:gd name="connsiteY1" fmla="*/ 0 h 27432"/>
              <a:gd name="connsiteX2" fmla="*/ 1303020 w 5212080"/>
              <a:gd name="connsiteY2" fmla="*/ 0 h 27432"/>
              <a:gd name="connsiteX3" fmla="*/ 1798168 w 5212080"/>
              <a:gd name="connsiteY3" fmla="*/ 0 h 27432"/>
              <a:gd name="connsiteX4" fmla="*/ 2293315 w 5212080"/>
              <a:gd name="connsiteY4" fmla="*/ 0 h 27432"/>
              <a:gd name="connsiteX5" fmla="*/ 2944825 w 5212080"/>
              <a:gd name="connsiteY5" fmla="*/ 0 h 27432"/>
              <a:gd name="connsiteX6" fmla="*/ 3544214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456328 w 5212080"/>
              <a:gd name="connsiteY10" fmla="*/ 27432 h 27432"/>
              <a:gd name="connsiteX11" fmla="*/ 3856939 w 5212080"/>
              <a:gd name="connsiteY11" fmla="*/ 27432 h 27432"/>
              <a:gd name="connsiteX12" fmla="*/ 3257550 w 5212080"/>
              <a:gd name="connsiteY12" fmla="*/ 27432 h 27432"/>
              <a:gd name="connsiteX13" fmla="*/ 2710282 w 5212080"/>
              <a:gd name="connsiteY13" fmla="*/ 27432 h 27432"/>
              <a:gd name="connsiteX14" fmla="*/ 2110892 w 5212080"/>
              <a:gd name="connsiteY14" fmla="*/ 27432 h 27432"/>
              <a:gd name="connsiteX15" fmla="*/ 1615745 w 5212080"/>
              <a:gd name="connsiteY15" fmla="*/ 27432 h 27432"/>
              <a:gd name="connsiteX16" fmla="*/ 1016356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7432" fill="none" extrusionOk="0">
                <a:moveTo>
                  <a:pt x="0" y="0"/>
                </a:moveTo>
                <a:cubicBezTo>
                  <a:pt x="96474" y="-27007"/>
                  <a:pt x="292400" y="26529"/>
                  <a:pt x="599389" y="0"/>
                </a:cubicBezTo>
                <a:cubicBezTo>
                  <a:pt x="892517" y="-381"/>
                  <a:pt x="919817" y="-23813"/>
                  <a:pt x="1198778" y="0"/>
                </a:cubicBezTo>
                <a:cubicBezTo>
                  <a:pt x="1501801" y="44010"/>
                  <a:pt x="1733115" y="-18100"/>
                  <a:pt x="1954530" y="0"/>
                </a:cubicBezTo>
                <a:cubicBezTo>
                  <a:pt x="2150845" y="11235"/>
                  <a:pt x="2239613" y="-6014"/>
                  <a:pt x="2501798" y="0"/>
                </a:cubicBezTo>
                <a:cubicBezTo>
                  <a:pt x="2758063" y="19983"/>
                  <a:pt x="2850561" y="14043"/>
                  <a:pt x="3049067" y="0"/>
                </a:cubicBezTo>
                <a:cubicBezTo>
                  <a:pt x="3207556" y="-14393"/>
                  <a:pt x="3477530" y="-19753"/>
                  <a:pt x="3700577" y="0"/>
                </a:cubicBezTo>
                <a:cubicBezTo>
                  <a:pt x="3929215" y="7084"/>
                  <a:pt x="4069702" y="-22784"/>
                  <a:pt x="4247845" y="0"/>
                </a:cubicBezTo>
                <a:cubicBezTo>
                  <a:pt x="4443198" y="41703"/>
                  <a:pt x="4663267" y="-1065"/>
                  <a:pt x="5212080" y="0"/>
                </a:cubicBezTo>
                <a:cubicBezTo>
                  <a:pt x="5212814" y="8195"/>
                  <a:pt x="5212075" y="20831"/>
                  <a:pt x="5212080" y="27432"/>
                </a:cubicBezTo>
                <a:cubicBezTo>
                  <a:pt x="4999632" y="35182"/>
                  <a:pt x="4933665" y="30939"/>
                  <a:pt x="4664812" y="27432"/>
                </a:cubicBezTo>
                <a:cubicBezTo>
                  <a:pt x="4396025" y="21575"/>
                  <a:pt x="4377951" y="39956"/>
                  <a:pt x="4117543" y="27432"/>
                </a:cubicBezTo>
                <a:cubicBezTo>
                  <a:pt x="3861056" y="-6090"/>
                  <a:pt x="3784297" y="37016"/>
                  <a:pt x="3466033" y="27432"/>
                </a:cubicBezTo>
                <a:cubicBezTo>
                  <a:pt x="3158876" y="21999"/>
                  <a:pt x="3143400" y="53247"/>
                  <a:pt x="2918765" y="27432"/>
                </a:cubicBezTo>
                <a:cubicBezTo>
                  <a:pt x="2689439" y="-16416"/>
                  <a:pt x="2531374" y="16832"/>
                  <a:pt x="2423617" y="27432"/>
                </a:cubicBezTo>
                <a:cubicBezTo>
                  <a:pt x="2303792" y="-11864"/>
                  <a:pt x="2078859" y="41493"/>
                  <a:pt x="1772107" y="27432"/>
                </a:cubicBezTo>
                <a:cubicBezTo>
                  <a:pt x="1531795" y="-4315"/>
                  <a:pt x="1305394" y="21270"/>
                  <a:pt x="1120597" y="27432"/>
                </a:cubicBezTo>
                <a:cubicBezTo>
                  <a:pt x="908196" y="-10128"/>
                  <a:pt x="346466" y="12797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5212080" h="27432" stroke="0" extrusionOk="0">
                <a:moveTo>
                  <a:pt x="0" y="0"/>
                </a:moveTo>
                <a:cubicBezTo>
                  <a:pt x="229720" y="17728"/>
                  <a:pt x="357156" y="16601"/>
                  <a:pt x="547268" y="0"/>
                </a:cubicBezTo>
                <a:cubicBezTo>
                  <a:pt x="720661" y="-22161"/>
                  <a:pt x="937335" y="-38607"/>
                  <a:pt x="1303020" y="0"/>
                </a:cubicBezTo>
                <a:cubicBezTo>
                  <a:pt x="1666909" y="29361"/>
                  <a:pt x="1613761" y="13702"/>
                  <a:pt x="1798168" y="0"/>
                </a:cubicBezTo>
                <a:cubicBezTo>
                  <a:pt x="1974664" y="-10556"/>
                  <a:pt x="2075524" y="-6507"/>
                  <a:pt x="2293315" y="0"/>
                </a:cubicBezTo>
                <a:cubicBezTo>
                  <a:pt x="2524269" y="1327"/>
                  <a:pt x="2752851" y="-6500"/>
                  <a:pt x="2944825" y="0"/>
                </a:cubicBezTo>
                <a:cubicBezTo>
                  <a:pt x="3150173" y="44448"/>
                  <a:pt x="3302355" y="36314"/>
                  <a:pt x="3544214" y="0"/>
                </a:cubicBezTo>
                <a:cubicBezTo>
                  <a:pt x="3766434" y="-15289"/>
                  <a:pt x="4038482" y="22269"/>
                  <a:pt x="4247845" y="0"/>
                </a:cubicBezTo>
                <a:cubicBezTo>
                  <a:pt x="4412536" y="-568"/>
                  <a:pt x="4774768" y="95275"/>
                  <a:pt x="5212080" y="0"/>
                </a:cubicBezTo>
                <a:cubicBezTo>
                  <a:pt x="5212934" y="6861"/>
                  <a:pt x="5210625" y="20290"/>
                  <a:pt x="5212080" y="27432"/>
                </a:cubicBezTo>
                <a:cubicBezTo>
                  <a:pt x="4889320" y="61929"/>
                  <a:pt x="4629135" y="58125"/>
                  <a:pt x="4456328" y="27432"/>
                </a:cubicBezTo>
                <a:cubicBezTo>
                  <a:pt x="4296817" y="-12820"/>
                  <a:pt x="4029504" y="38852"/>
                  <a:pt x="3856939" y="27432"/>
                </a:cubicBezTo>
                <a:cubicBezTo>
                  <a:pt x="3652830" y="2368"/>
                  <a:pt x="3514725" y="-5800"/>
                  <a:pt x="3257550" y="27432"/>
                </a:cubicBezTo>
                <a:cubicBezTo>
                  <a:pt x="3009808" y="40464"/>
                  <a:pt x="2851605" y="32802"/>
                  <a:pt x="2710282" y="27432"/>
                </a:cubicBezTo>
                <a:cubicBezTo>
                  <a:pt x="2550285" y="-2690"/>
                  <a:pt x="2362912" y="50136"/>
                  <a:pt x="2110892" y="27432"/>
                </a:cubicBezTo>
                <a:cubicBezTo>
                  <a:pt x="1871487" y="5556"/>
                  <a:pt x="1825567" y="48260"/>
                  <a:pt x="1615745" y="27432"/>
                </a:cubicBezTo>
                <a:cubicBezTo>
                  <a:pt x="1404625" y="25056"/>
                  <a:pt x="1224002" y="56693"/>
                  <a:pt x="1016356" y="27432"/>
                </a:cubicBezTo>
                <a:cubicBezTo>
                  <a:pt x="840146" y="-29891"/>
                  <a:pt x="354393" y="34807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5212080" h="27432" fill="none" stroke="0" extrusionOk="0">
                <a:moveTo>
                  <a:pt x="0" y="0"/>
                </a:moveTo>
                <a:cubicBezTo>
                  <a:pt x="153327" y="-47686"/>
                  <a:pt x="305404" y="11447"/>
                  <a:pt x="599389" y="0"/>
                </a:cubicBezTo>
                <a:cubicBezTo>
                  <a:pt x="895186" y="-9887"/>
                  <a:pt x="915628" y="-24497"/>
                  <a:pt x="1198778" y="0"/>
                </a:cubicBezTo>
                <a:cubicBezTo>
                  <a:pt x="1479436" y="16436"/>
                  <a:pt x="1739997" y="23836"/>
                  <a:pt x="1954530" y="0"/>
                </a:cubicBezTo>
                <a:cubicBezTo>
                  <a:pt x="2148745" y="39892"/>
                  <a:pt x="2229461" y="-15416"/>
                  <a:pt x="2501798" y="0"/>
                </a:cubicBezTo>
                <a:cubicBezTo>
                  <a:pt x="2752471" y="19418"/>
                  <a:pt x="2830752" y="26869"/>
                  <a:pt x="3049067" y="0"/>
                </a:cubicBezTo>
                <a:cubicBezTo>
                  <a:pt x="3279293" y="-14744"/>
                  <a:pt x="3462053" y="-18627"/>
                  <a:pt x="3700577" y="0"/>
                </a:cubicBezTo>
                <a:cubicBezTo>
                  <a:pt x="3915072" y="30719"/>
                  <a:pt x="4036026" y="-5275"/>
                  <a:pt x="4247845" y="0"/>
                </a:cubicBezTo>
                <a:cubicBezTo>
                  <a:pt x="4502648" y="48766"/>
                  <a:pt x="4790306" y="-4755"/>
                  <a:pt x="5212080" y="0"/>
                </a:cubicBezTo>
                <a:cubicBezTo>
                  <a:pt x="5213105" y="8856"/>
                  <a:pt x="5210361" y="21150"/>
                  <a:pt x="5212080" y="27432"/>
                </a:cubicBezTo>
                <a:cubicBezTo>
                  <a:pt x="4996137" y="35599"/>
                  <a:pt x="4928148" y="45023"/>
                  <a:pt x="4664812" y="27432"/>
                </a:cubicBezTo>
                <a:cubicBezTo>
                  <a:pt x="4397951" y="14322"/>
                  <a:pt x="4373546" y="48128"/>
                  <a:pt x="4117543" y="27432"/>
                </a:cubicBezTo>
                <a:cubicBezTo>
                  <a:pt x="3857009" y="-2743"/>
                  <a:pt x="3755441" y="23918"/>
                  <a:pt x="3466033" y="27432"/>
                </a:cubicBezTo>
                <a:cubicBezTo>
                  <a:pt x="3161482" y="21872"/>
                  <a:pt x="3134629" y="50980"/>
                  <a:pt x="2918765" y="27432"/>
                </a:cubicBezTo>
                <a:cubicBezTo>
                  <a:pt x="2696535" y="-3872"/>
                  <a:pt x="2538830" y="-4112"/>
                  <a:pt x="2423617" y="27432"/>
                </a:cubicBezTo>
                <a:cubicBezTo>
                  <a:pt x="2293007" y="50120"/>
                  <a:pt x="2078028" y="8275"/>
                  <a:pt x="1772107" y="27432"/>
                </a:cubicBezTo>
                <a:cubicBezTo>
                  <a:pt x="1526682" y="45050"/>
                  <a:pt x="1323857" y="16313"/>
                  <a:pt x="1120597" y="27432"/>
                </a:cubicBezTo>
                <a:cubicBezTo>
                  <a:pt x="936514" y="147399"/>
                  <a:pt x="504592" y="-485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5212080"/>
                      <a:gd name="connsiteY0" fmla="*/ 0 h 27432"/>
                      <a:gd name="connsiteX1" fmla="*/ 599389 w 5212080"/>
                      <a:gd name="connsiteY1" fmla="*/ 0 h 27432"/>
                      <a:gd name="connsiteX2" fmla="*/ 1198778 w 5212080"/>
                      <a:gd name="connsiteY2" fmla="*/ 0 h 27432"/>
                      <a:gd name="connsiteX3" fmla="*/ 1954530 w 5212080"/>
                      <a:gd name="connsiteY3" fmla="*/ 0 h 27432"/>
                      <a:gd name="connsiteX4" fmla="*/ 2501798 w 5212080"/>
                      <a:gd name="connsiteY4" fmla="*/ 0 h 27432"/>
                      <a:gd name="connsiteX5" fmla="*/ 3049067 w 5212080"/>
                      <a:gd name="connsiteY5" fmla="*/ 0 h 27432"/>
                      <a:gd name="connsiteX6" fmla="*/ 3700577 w 5212080"/>
                      <a:gd name="connsiteY6" fmla="*/ 0 h 27432"/>
                      <a:gd name="connsiteX7" fmla="*/ 4247845 w 5212080"/>
                      <a:gd name="connsiteY7" fmla="*/ 0 h 27432"/>
                      <a:gd name="connsiteX8" fmla="*/ 5212080 w 5212080"/>
                      <a:gd name="connsiteY8" fmla="*/ 0 h 27432"/>
                      <a:gd name="connsiteX9" fmla="*/ 5212080 w 5212080"/>
                      <a:gd name="connsiteY9" fmla="*/ 27432 h 27432"/>
                      <a:gd name="connsiteX10" fmla="*/ 4664812 w 5212080"/>
                      <a:gd name="connsiteY10" fmla="*/ 27432 h 27432"/>
                      <a:gd name="connsiteX11" fmla="*/ 4117543 w 5212080"/>
                      <a:gd name="connsiteY11" fmla="*/ 27432 h 27432"/>
                      <a:gd name="connsiteX12" fmla="*/ 3466033 w 5212080"/>
                      <a:gd name="connsiteY12" fmla="*/ 27432 h 27432"/>
                      <a:gd name="connsiteX13" fmla="*/ 2918765 w 5212080"/>
                      <a:gd name="connsiteY13" fmla="*/ 27432 h 27432"/>
                      <a:gd name="connsiteX14" fmla="*/ 2423617 w 5212080"/>
                      <a:gd name="connsiteY14" fmla="*/ 27432 h 27432"/>
                      <a:gd name="connsiteX15" fmla="*/ 1772107 w 5212080"/>
                      <a:gd name="connsiteY15" fmla="*/ 27432 h 27432"/>
                      <a:gd name="connsiteX16" fmla="*/ 1120597 w 5212080"/>
                      <a:gd name="connsiteY16" fmla="*/ 27432 h 27432"/>
                      <a:gd name="connsiteX17" fmla="*/ 0 w 5212080"/>
                      <a:gd name="connsiteY17" fmla="*/ 27432 h 27432"/>
                      <a:gd name="connsiteX18" fmla="*/ 0 w 521208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212080" h="27432" fill="none" extrusionOk="0">
                        <a:moveTo>
                          <a:pt x="0" y="0"/>
                        </a:moveTo>
                        <a:cubicBezTo>
                          <a:pt x="128838" y="-11329"/>
                          <a:pt x="306779" y="5198"/>
                          <a:pt x="599389" y="0"/>
                        </a:cubicBezTo>
                        <a:cubicBezTo>
                          <a:pt x="891999" y="-5198"/>
                          <a:pt x="916635" y="-24425"/>
                          <a:pt x="1198778" y="0"/>
                        </a:cubicBezTo>
                        <a:cubicBezTo>
                          <a:pt x="1480921" y="24425"/>
                          <a:pt x="1761605" y="-17440"/>
                          <a:pt x="1954530" y="0"/>
                        </a:cubicBezTo>
                        <a:cubicBezTo>
                          <a:pt x="2147455" y="17440"/>
                          <a:pt x="2239112" y="-16223"/>
                          <a:pt x="2501798" y="0"/>
                        </a:cubicBezTo>
                        <a:cubicBezTo>
                          <a:pt x="2764484" y="16223"/>
                          <a:pt x="2838074" y="12987"/>
                          <a:pt x="3049067" y="0"/>
                        </a:cubicBezTo>
                        <a:cubicBezTo>
                          <a:pt x="3260060" y="-12987"/>
                          <a:pt x="3470388" y="-15138"/>
                          <a:pt x="3700577" y="0"/>
                        </a:cubicBezTo>
                        <a:cubicBezTo>
                          <a:pt x="3930766" y="15138"/>
                          <a:pt x="4052672" y="-14938"/>
                          <a:pt x="4247845" y="0"/>
                        </a:cubicBezTo>
                        <a:cubicBezTo>
                          <a:pt x="4443018" y="14938"/>
                          <a:pt x="4730158" y="-1623"/>
                          <a:pt x="5212080" y="0"/>
                        </a:cubicBezTo>
                        <a:cubicBezTo>
                          <a:pt x="5212790" y="9050"/>
                          <a:pt x="5211442" y="21151"/>
                          <a:pt x="5212080" y="27432"/>
                        </a:cubicBezTo>
                        <a:cubicBezTo>
                          <a:pt x="4991075" y="27722"/>
                          <a:pt x="4932008" y="37429"/>
                          <a:pt x="4664812" y="27432"/>
                        </a:cubicBezTo>
                        <a:cubicBezTo>
                          <a:pt x="4397616" y="17435"/>
                          <a:pt x="4374940" y="47585"/>
                          <a:pt x="4117543" y="27432"/>
                        </a:cubicBezTo>
                        <a:cubicBezTo>
                          <a:pt x="3860146" y="7279"/>
                          <a:pt x="3773367" y="36569"/>
                          <a:pt x="3466033" y="27432"/>
                        </a:cubicBezTo>
                        <a:cubicBezTo>
                          <a:pt x="3158699" y="18296"/>
                          <a:pt x="3137854" y="54523"/>
                          <a:pt x="2918765" y="27432"/>
                        </a:cubicBezTo>
                        <a:cubicBezTo>
                          <a:pt x="2699676" y="341"/>
                          <a:pt x="2536311" y="13149"/>
                          <a:pt x="2423617" y="27432"/>
                        </a:cubicBezTo>
                        <a:cubicBezTo>
                          <a:pt x="2310923" y="41715"/>
                          <a:pt x="2021228" y="23141"/>
                          <a:pt x="1772107" y="27432"/>
                        </a:cubicBezTo>
                        <a:cubicBezTo>
                          <a:pt x="1522986" y="31724"/>
                          <a:pt x="1317107" y="20364"/>
                          <a:pt x="1120597" y="27432"/>
                        </a:cubicBezTo>
                        <a:cubicBezTo>
                          <a:pt x="924087" y="34501"/>
                          <a:pt x="454536" y="8495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5212080" h="27432" stroke="0" extrusionOk="0">
                        <a:moveTo>
                          <a:pt x="0" y="0"/>
                        </a:moveTo>
                        <a:cubicBezTo>
                          <a:pt x="233695" y="-764"/>
                          <a:pt x="364103" y="24957"/>
                          <a:pt x="547268" y="0"/>
                        </a:cubicBezTo>
                        <a:cubicBezTo>
                          <a:pt x="730433" y="-24957"/>
                          <a:pt x="937737" y="-21107"/>
                          <a:pt x="1303020" y="0"/>
                        </a:cubicBezTo>
                        <a:cubicBezTo>
                          <a:pt x="1668303" y="21107"/>
                          <a:pt x="1620404" y="13071"/>
                          <a:pt x="1798168" y="0"/>
                        </a:cubicBezTo>
                        <a:cubicBezTo>
                          <a:pt x="1975932" y="-13071"/>
                          <a:pt x="2090998" y="4232"/>
                          <a:pt x="2293315" y="0"/>
                        </a:cubicBezTo>
                        <a:cubicBezTo>
                          <a:pt x="2495632" y="-4232"/>
                          <a:pt x="2738710" y="-17332"/>
                          <a:pt x="2944825" y="0"/>
                        </a:cubicBezTo>
                        <a:cubicBezTo>
                          <a:pt x="3150940" y="17332"/>
                          <a:pt x="3308101" y="26665"/>
                          <a:pt x="3544214" y="0"/>
                        </a:cubicBezTo>
                        <a:cubicBezTo>
                          <a:pt x="3780327" y="-26665"/>
                          <a:pt x="4028425" y="-24303"/>
                          <a:pt x="4247845" y="0"/>
                        </a:cubicBezTo>
                        <a:cubicBezTo>
                          <a:pt x="4467265" y="24303"/>
                          <a:pt x="4779418" y="33057"/>
                          <a:pt x="5212080" y="0"/>
                        </a:cubicBezTo>
                        <a:cubicBezTo>
                          <a:pt x="5212137" y="6776"/>
                          <a:pt x="5210915" y="20935"/>
                          <a:pt x="5212080" y="27432"/>
                        </a:cubicBezTo>
                        <a:cubicBezTo>
                          <a:pt x="4921467" y="60248"/>
                          <a:pt x="4631077" y="62273"/>
                          <a:pt x="4456328" y="27432"/>
                        </a:cubicBezTo>
                        <a:cubicBezTo>
                          <a:pt x="4281579" y="-7409"/>
                          <a:pt x="4048724" y="47667"/>
                          <a:pt x="3856939" y="27432"/>
                        </a:cubicBezTo>
                        <a:cubicBezTo>
                          <a:pt x="3665154" y="7197"/>
                          <a:pt x="3498754" y="15866"/>
                          <a:pt x="3257550" y="27432"/>
                        </a:cubicBezTo>
                        <a:cubicBezTo>
                          <a:pt x="3016346" y="38998"/>
                          <a:pt x="2854089" y="39360"/>
                          <a:pt x="2710282" y="27432"/>
                        </a:cubicBezTo>
                        <a:cubicBezTo>
                          <a:pt x="2566475" y="15504"/>
                          <a:pt x="2336282" y="56792"/>
                          <a:pt x="2110892" y="27432"/>
                        </a:cubicBezTo>
                        <a:cubicBezTo>
                          <a:pt x="1885502" y="-1928"/>
                          <a:pt x="1825148" y="42061"/>
                          <a:pt x="1615745" y="27432"/>
                        </a:cubicBezTo>
                        <a:cubicBezTo>
                          <a:pt x="1406342" y="12803"/>
                          <a:pt x="1193655" y="44031"/>
                          <a:pt x="1016356" y="27432"/>
                        </a:cubicBezTo>
                        <a:cubicBezTo>
                          <a:pt x="839057" y="10833"/>
                          <a:pt x="292902" y="7819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98FEF40-4C13-4F75-A429-3CF537AC3313}"/>
              </a:ext>
            </a:extLst>
          </p:cNvPr>
          <p:cNvSpPr txBox="1">
            <a:spLocks/>
          </p:cNvSpPr>
          <p:nvPr/>
        </p:nvSpPr>
        <p:spPr>
          <a:xfrm>
            <a:off x="399038" y="4257618"/>
            <a:ext cx="7345680" cy="49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</a:pPr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dando</a:t>
            </a:r>
            <a:r>
              <a:rPr lang="en-US" sz="3600" dirty="0"/>
              <a:t> que se </a:t>
            </a:r>
            <a:r>
              <a:rPr lang="en-US" sz="3600" dirty="0" err="1"/>
              <a:t>recebe</a:t>
            </a:r>
            <a:r>
              <a:rPr lang="en-US" sz="3100" dirty="0"/>
              <a:t>: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Preparação</a:t>
            </a:r>
            <a:r>
              <a:rPr lang="en-US" sz="3100" dirty="0"/>
              <a:t> de </a:t>
            </a:r>
            <a:r>
              <a:rPr lang="en-US" sz="3100" dirty="0" err="1"/>
              <a:t>amostra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Extração</a:t>
            </a:r>
            <a:r>
              <a:rPr lang="en-US" sz="3100" dirty="0"/>
              <a:t> do RNA;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Biblioteca</a:t>
            </a:r>
            <a:r>
              <a:rPr lang="en-US" sz="3100" dirty="0"/>
              <a:t> de cDNA</a:t>
            </a:r>
          </a:p>
          <a:p>
            <a:pPr lvl="2">
              <a:lnSpc>
                <a:spcPct val="90000"/>
              </a:lnSpc>
            </a:pPr>
            <a:r>
              <a:rPr lang="en-US" sz="3100" dirty="0" err="1"/>
              <a:t>Qualidade</a:t>
            </a:r>
            <a:r>
              <a:rPr lang="en-US" sz="3100" dirty="0"/>
              <a:t>; </a:t>
            </a:r>
          </a:p>
          <a:p>
            <a:pPr lvl="2">
              <a:lnSpc>
                <a:spcPct val="90000"/>
              </a:lnSpc>
            </a:pPr>
            <a:r>
              <a:rPr lang="en-US" sz="3100" dirty="0" err="1"/>
              <a:t>Integridade</a:t>
            </a:r>
            <a:r>
              <a:rPr lang="en-US" sz="3100" dirty="0"/>
              <a:t>;</a:t>
            </a:r>
          </a:p>
          <a:p>
            <a:pPr lvl="2">
              <a:lnSpc>
                <a:spcPct val="90000"/>
              </a:lnSpc>
            </a:pPr>
            <a:r>
              <a:rPr lang="en-US" sz="3100" dirty="0" err="1"/>
              <a:t>Quantidade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Sequenciamento</a:t>
            </a:r>
            <a:endParaRPr lang="en-US" sz="3100" dirty="0"/>
          </a:p>
          <a:p>
            <a:pPr lvl="2">
              <a:lnSpc>
                <a:spcPct val="90000"/>
              </a:lnSpc>
            </a:pPr>
            <a:r>
              <a:rPr lang="en-US" sz="3100" dirty="0" err="1"/>
              <a:t>Cobertura</a:t>
            </a:r>
            <a:r>
              <a:rPr lang="en-US" sz="3100" dirty="0"/>
              <a:t>/</a:t>
            </a:r>
            <a:r>
              <a:rPr lang="en-US" sz="3100" dirty="0" err="1"/>
              <a:t>rendimento</a:t>
            </a:r>
            <a:r>
              <a:rPr lang="en-US" sz="3100" dirty="0"/>
              <a:t>/</a:t>
            </a:r>
            <a:r>
              <a:rPr lang="en-US" sz="3100" dirty="0" err="1"/>
              <a:t>profundidade</a:t>
            </a:r>
            <a:endParaRPr lang="en-US" sz="31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02377C-E685-4BEF-86AB-40850214E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3" r="14545" b="-1"/>
          <a:stretch/>
        </p:blipFill>
        <p:spPr>
          <a:xfrm>
            <a:off x="7967553" y="10"/>
            <a:ext cx="10318162" cy="10286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5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1" name="Graphic 25" descr="DNA">
            <a:extLst>
              <a:ext uri="{FF2B5EF4-FFF2-40B4-BE49-F238E27FC236}">
                <a16:creationId xmlns:a16="http://schemas.microsoft.com/office/drawing/2014/main" id="{089A7869-2326-4998-9894-15B428E4B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8A0E6BAE-12B8-4CF6-B1E7-CF33118BA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857" y="952500"/>
            <a:ext cx="10893442" cy="3434966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785BA11-FE93-4FC1-B45B-7780720449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179" y="4269388"/>
            <a:ext cx="10583120" cy="1647928"/>
          </a:xfrm>
          <a:prstGeom prst="rect">
            <a:avLst/>
          </a:prstGeom>
        </p:spPr>
      </p:pic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F0BFA621-4D99-4CB5-9D47-AB10F69C99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57" y="6057900"/>
            <a:ext cx="10508542" cy="2613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52AC1-E03A-AF49-8C17-E5E3A3FA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028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0C7AA676-1988-B896-45B5-323301FD25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4"/>
          <a:stretch>
            <a:fillRect/>
          </a:stretch>
        </p:blipFill>
        <p:spPr>
          <a:xfrm>
            <a:off x="4876800" y="2247900"/>
            <a:ext cx="6916629" cy="4610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863A68-1AB5-9B94-3F61-FADABA305018}"/>
              </a:ext>
            </a:extLst>
          </p:cNvPr>
          <p:cNvSpPr txBox="1"/>
          <p:nvPr/>
        </p:nvSpPr>
        <p:spPr>
          <a:xfrm>
            <a:off x="3657600" y="390119"/>
            <a:ext cx="922541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spc="-127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Preparo</a:t>
            </a:r>
            <a:r>
              <a:rPr lang="en-US" sz="3600" b="1" spc="-127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3600" b="1" spc="-127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bibliotecas</a:t>
            </a:r>
            <a:endParaRPr lang="en-US" sz="3600" b="1" spc="-127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spc="-127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RNA  </a:t>
            </a:r>
            <a:r>
              <a:rPr lang="en-US" sz="3600" b="1" spc="-127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ao</a:t>
            </a:r>
            <a:r>
              <a:rPr lang="en-US" sz="3600" b="1" spc="-127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600" b="1" spc="-127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Sequenciamento</a:t>
            </a:r>
            <a:endParaRPr lang="en-US" sz="3600" b="1" spc="-127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DAF73E0-4FB1-528F-F8AB-BBCFFB533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121293"/>
              </p:ext>
            </p:extLst>
          </p:nvPr>
        </p:nvGraphicFramePr>
        <p:xfrm>
          <a:off x="2469932" y="7158459"/>
          <a:ext cx="12903206" cy="300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671124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8B4B45B-0AE6-B29F-A0CF-9CD16902D675}"/>
              </a:ext>
            </a:extLst>
          </p:cNvPr>
          <p:cNvSpPr txBox="1"/>
          <p:nvPr/>
        </p:nvSpPr>
        <p:spPr>
          <a:xfrm>
            <a:off x="304800" y="2828743"/>
            <a:ext cx="5559469" cy="171098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4800" spc="-229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Coleta e </a:t>
            </a:r>
            <a:r>
              <a:rPr lang="en-US" sz="4800" spc="-229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Preparo</a:t>
            </a:r>
            <a:r>
              <a:rPr lang="en-US" sz="4800" spc="-229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4800" spc="-229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bibliotecas</a:t>
            </a:r>
            <a:r>
              <a:rPr lang="en-US" sz="4800" spc="-229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pic>
        <p:nvPicPr>
          <p:cNvPr id="7" name="Picture 7">
            <a:hlinkClick r:id="" action="ppaction://media"/>
            <a:extLst>
              <a:ext uri="{FF2B5EF4-FFF2-40B4-BE49-F238E27FC236}">
                <a16:creationId xmlns:a16="http://schemas.microsoft.com/office/drawing/2014/main" id="{9CEE9760-D149-AFCB-AA13-678D73B07F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371600" y="4610100"/>
            <a:ext cx="3577546" cy="2683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A05FBF-AF25-E5C1-0D0A-CD0FEF38CB2B}"/>
              </a:ext>
            </a:extLst>
          </p:cNvPr>
          <p:cNvSpPr txBox="1"/>
          <p:nvPr/>
        </p:nvSpPr>
        <p:spPr>
          <a:xfrm>
            <a:off x="7743505" y="1330682"/>
            <a:ext cx="9225418" cy="718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4000" spc="-17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Extração</a:t>
            </a:r>
            <a:r>
              <a:rPr lang="en-US" sz="4000" spc="-17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en-US" sz="4000" spc="-17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Quantificação</a:t>
            </a:r>
            <a:r>
              <a:rPr lang="en-US" sz="4000" spc="-17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4000" spc="-17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de</a:t>
            </a:r>
            <a:r>
              <a:rPr lang="en-US" sz="4000" spc="-17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RNA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AD58DF2-4F72-29D3-8D3D-58FFD658C758}"/>
              </a:ext>
            </a:extLst>
          </p:cNvPr>
          <p:cNvSpPr txBox="1"/>
          <p:nvPr/>
        </p:nvSpPr>
        <p:spPr>
          <a:xfrm>
            <a:off x="8727148" y="4713598"/>
            <a:ext cx="8842122" cy="50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262" lvl="1" indent="-219632">
              <a:lnSpc>
                <a:spcPts val="4095"/>
              </a:lnSpc>
              <a:buFont typeface="Arial"/>
              <a:buChar char="•"/>
            </a:pP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Kits de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extração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colunas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sílica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ou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beads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1198C6A9-C227-DB8B-69A1-ECC89367B336}"/>
              </a:ext>
            </a:extLst>
          </p:cNvPr>
          <p:cNvGrpSpPr/>
          <p:nvPr/>
        </p:nvGrpSpPr>
        <p:grpSpPr>
          <a:xfrm>
            <a:off x="8099084" y="5198039"/>
            <a:ext cx="968715" cy="1578025"/>
            <a:chOff x="0" y="0"/>
            <a:chExt cx="888558" cy="1246999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33354AE-96C7-5168-CB0D-6531C64D4223}"/>
                </a:ext>
              </a:extLst>
            </p:cNvPr>
            <p:cNvSpPr/>
            <p:nvPr/>
          </p:nvSpPr>
          <p:spPr>
            <a:xfrm>
              <a:off x="9017" y="459359"/>
              <a:ext cx="870458" cy="764286"/>
            </a:xfrm>
            <a:custGeom>
              <a:avLst/>
              <a:gdLst/>
              <a:ahLst/>
              <a:cxnLst/>
              <a:rect l="l" t="t" r="r" b="b"/>
              <a:pathLst>
                <a:path w="870458" h="764286">
                  <a:moveTo>
                    <a:pt x="0" y="0"/>
                  </a:moveTo>
                  <a:cubicBezTo>
                    <a:pt x="0" y="205359"/>
                    <a:pt x="268478" y="384683"/>
                    <a:pt x="652907" y="435991"/>
                  </a:cubicBezTo>
                  <a:lnTo>
                    <a:pt x="652907" y="326517"/>
                  </a:lnTo>
                  <a:lnTo>
                    <a:pt x="870458" y="559689"/>
                  </a:lnTo>
                  <a:lnTo>
                    <a:pt x="652907" y="764286"/>
                  </a:lnTo>
                  <a:lnTo>
                    <a:pt x="652907" y="654812"/>
                  </a:lnTo>
                  <a:cubicBezTo>
                    <a:pt x="268605" y="603504"/>
                    <a:pt x="0" y="424180"/>
                    <a:pt x="0" y="218821"/>
                  </a:cubicBezTo>
                  <a:close/>
                </a:path>
              </a:pathLst>
            </a:custGeom>
            <a:solidFill>
              <a:srgbClr val="BBE0E3"/>
            </a:solidFill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24A3BE3-861C-0190-FE04-5D544644F9EA}"/>
                </a:ext>
              </a:extLst>
            </p:cNvPr>
            <p:cNvSpPr/>
            <p:nvPr/>
          </p:nvSpPr>
          <p:spPr>
            <a:xfrm>
              <a:off x="-30099" y="9017"/>
              <a:ext cx="909574" cy="559816"/>
            </a:xfrm>
            <a:custGeom>
              <a:avLst/>
              <a:gdLst/>
              <a:ahLst/>
              <a:cxnLst/>
              <a:rect l="l" t="t" r="r" b="b"/>
              <a:pathLst>
                <a:path w="909574" h="559816">
                  <a:moveTo>
                    <a:pt x="909574" y="218948"/>
                  </a:moveTo>
                  <a:cubicBezTo>
                    <a:pt x="510286" y="218948"/>
                    <a:pt x="162306" y="359410"/>
                    <a:pt x="65151" y="559816"/>
                  </a:cubicBezTo>
                  <a:cubicBezTo>
                    <a:pt x="0" y="425323"/>
                    <a:pt x="58293" y="282702"/>
                    <a:pt x="223266" y="173355"/>
                  </a:cubicBezTo>
                  <a:cubicBezTo>
                    <a:pt x="388239" y="64008"/>
                    <a:pt x="641477" y="0"/>
                    <a:pt x="909574" y="0"/>
                  </a:cubicBezTo>
                  <a:close/>
                </a:path>
              </a:pathLst>
            </a:custGeom>
            <a:solidFill>
              <a:srgbClr val="95B3B5"/>
            </a:solidFill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A0C1AB8-FBD1-0EF5-DD84-9B5D92264A4F}"/>
                </a:ext>
              </a:extLst>
            </p:cNvPr>
            <p:cNvSpPr/>
            <p:nvPr/>
          </p:nvSpPr>
          <p:spPr>
            <a:xfrm>
              <a:off x="9017" y="9017"/>
              <a:ext cx="870458" cy="1214628"/>
            </a:xfrm>
            <a:custGeom>
              <a:avLst/>
              <a:gdLst/>
              <a:ahLst/>
              <a:cxnLst/>
              <a:rect l="l" t="t" r="r" b="b"/>
              <a:pathLst>
                <a:path w="870458" h="1214628">
                  <a:moveTo>
                    <a:pt x="0" y="450342"/>
                  </a:moveTo>
                  <a:cubicBezTo>
                    <a:pt x="0" y="655701"/>
                    <a:pt x="268478" y="835025"/>
                    <a:pt x="652907" y="886333"/>
                  </a:cubicBezTo>
                  <a:lnTo>
                    <a:pt x="652907" y="776859"/>
                  </a:lnTo>
                  <a:lnTo>
                    <a:pt x="870458" y="1010031"/>
                  </a:lnTo>
                  <a:lnTo>
                    <a:pt x="652907" y="1214628"/>
                  </a:lnTo>
                  <a:lnTo>
                    <a:pt x="652907" y="1105154"/>
                  </a:lnTo>
                  <a:cubicBezTo>
                    <a:pt x="268605" y="1053846"/>
                    <a:pt x="0" y="874522"/>
                    <a:pt x="0" y="669163"/>
                  </a:cubicBezTo>
                  <a:lnTo>
                    <a:pt x="0" y="450342"/>
                  </a:lnTo>
                  <a:cubicBezTo>
                    <a:pt x="0" y="201549"/>
                    <a:pt x="389763" y="0"/>
                    <a:pt x="870458" y="0"/>
                  </a:cubicBezTo>
                  <a:lnTo>
                    <a:pt x="870458" y="218948"/>
                  </a:lnTo>
                  <a:cubicBezTo>
                    <a:pt x="471170" y="218948"/>
                    <a:pt x="123190" y="359410"/>
                    <a:pt x="26035" y="559816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FAFD89C-B1A7-23AD-35DB-E96030108AE9}"/>
                </a:ext>
              </a:extLst>
            </p:cNvPr>
            <p:cNvSpPr/>
            <p:nvPr/>
          </p:nvSpPr>
          <p:spPr>
            <a:xfrm>
              <a:off x="0" y="450342"/>
              <a:ext cx="889508" cy="783082"/>
            </a:xfrm>
            <a:custGeom>
              <a:avLst/>
              <a:gdLst/>
              <a:ahLst/>
              <a:cxnLst/>
              <a:rect l="l" t="t" r="r" b="b"/>
              <a:pathLst>
                <a:path w="889508" h="783082">
                  <a:moveTo>
                    <a:pt x="18034" y="9017"/>
                  </a:moveTo>
                  <a:cubicBezTo>
                    <a:pt x="18034" y="206248"/>
                    <a:pt x="278511" y="384683"/>
                    <a:pt x="663067" y="435991"/>
                  </a:cubicBezTo>
                  <a:lnTo>
                    <a:pt x="661924" y="444881"/>
                  </a:lnTo>
                  <a:lnTo>
                    <a:pt x="652907" y="444881"/>
                  </a:lnTo>
                  <a:lnTo>
                    <a:pt x="652907" y="335534"/>
                  </a:lnTo>
                  <a:cubicBezTo>
                    <a:pt x="652907" y="331851"/>
                    <a:pt x="655193" y="328549"/>
                    <a:pt x="658622" y="327152"/>
                  </a:cubicBezTo>
                  <a:cubicBezTo>
                    <a:pt x="662051" y="325755"/>
                    <a:pt x="665988" y="326644"/>
                    <a:pt x="668528" y="329438"/>
                  </a:cubicBezTo>
                  <a:lnTo>
                    <a:pt x="886079" y="562483"/>
                  </a:lnTo>
                  <a:cubicBezTo>
                    <a:pt x="889508" y="566166"/>
                    <a:pt x="889254" y="571754"/>
                    <a:pt x="885698" y="575183"/>
                  </a:cubicBezTo>
                  <a:lnTo>
                    <a:pt x="668147" y="779907"/>
                  </a:lnTo>
                  <a:cubicBezTo>
                    <a:pt x="665480" y="782320"/>
                    <a:pt x="661670" y="783082"/>
                    <a:pt x="658368" y="781558"/>
                  </a:cubicBezTo>
                  <a:cubicBezTo>
                    <a:pt x="655066" y="780034"/>
                    <a:pt x="652907" y="776859"/>
                    <a:pt x="652907" y="773303"/>
                  </a:cubicBezTo>
                  <a:lnTo>
                    <a:pt x="652907" y="663829"/>
                  </a:lnTo>
                  <a:lnTo>
                    <a:pt x="661924" y="663829"/>
                  </a:lnTo>
                  <a:lnTo>
                    <a:pt x="660781" y="672719"/>
                  </a:lnTo>
                  <a:cubicBezTo>
                    <a:pt x="276606" y="621538"/>
                    <a:pt x="0" y="441325"/>
                    <a:pt x="0" y="227838"/>
                  </a:cubicBezTo>
                  <a:lnTo>
                    <a:pt x="9017" y="227838"/>
                  </a:lnTo>
                  <a:lnTo>
                    <a:pt x="0" y="227838"/>
                  </a:lnTo>
                  <a:lnTo>
                    <a:pt x="0" y="9017"/>
                  </a:lnTo>
                  <a:lnTo>
                    <a:pt x="9017" y="9017"/>
                  </a:lnTo>
                  <a:lnTo>
                    <a:pt x="18034" y="9017"/>
                  </a:lnTo>
                  <a:moveTo>
                    <a:pt x="0" y="9017"/>
                  </a:moveTo>
                  <a:cubicBezTo>
                    <a:pt x="0" y="4064"/>
                    <a:pt x="4064" y="0"/>
                    <a:pt x="9017" y="0"/>
                  </a:cubicBezTo>
                  <a:cubicBezTo>
                    <a:pt x="13970" y="0"/>
                    <a:pt x="18034" y="4064"/>
                    <a:pt x="18034" y="9017"/>
                  </a:cubicBezTo>
                  <a:lnTo>
                    <a:pt x="18034" y="227838"/>
                  </a:lnTo>
                  <a:cubicBezTo>
                    <a:pt x="18034" y="425069"/>
                    <a:pt x="278511" y="603504"/>
                    <a:pt x="663067" y="654812"/>
                  </a:cubicBezTo>
                  <a:cubicBezTo>
                    <a:pt x="667512" y="655447"/>
                    <a:pt x="670941" y="659257"/>
                    <a:pt x="670941" y="663702"/>
                  </a:cubicBezTo>
                  <a:lnTo>
                    <a:pt x="670941" y="773176"/>
                  </a:lnTo>
                  <a:lnTo>
                    <a:pt x="661924" y="773176"/>
                  </a:lnTo>
                  <a:lnTo>
                    <a:pt x="655701" y="766572"/>
                  </a:lnTo>
                  <a:lnTo>
                    <a:pt x="873379" y="562102"/>
                  </a:lnTo>
                  <a:lnTo>
                    <a:pt x="879602" y="568706"/>
                  </a:lnTo>
                  <a:lnTo>
                    <a:pt x="872998" y="574929"/>
                  </a:lnTo>
                  <a:lnTo>
                    <a:pt x="655320" y="341630"/>
                  </a:lnTo>
                  <a:lnTo>
                    <a:pt x="661924" y="335407"/>
                  </a:lnTo>
                  <a:lnTo>
                    <a:pt x="670941" y="335407"/>
                  </a:lnTo>
                  <a:lnTo>
                    <a:pt x="670941" y="445008"/>
                  </a:lnTo>
                  <a:cubicBezTo>
                    <a:pt x="670941" y="447675"/>
                    <a:pt x="669798" y="450088"/>
                    <a:pt x="667893" y="451866"/>
                  </a:cubicBezTo>
                  <a:cubicBezTo>
                    <a:pt x="665988" y="453644"/>
                    <a:pt x="663321" y="454406"/>
                    <a:pt x="660781" y="454025"/>
                  </a:cubicBezTo>
                  <a:cubicBezTo>
                    <a:pt x="276606" y="402590"/>
                    <a:pt x="0" y="222377"/>
                    <a:pt x="0" y="9017"/>
                  </a:cubicBezTo>
                  <a:close/>
                </a:path>
              </a:pathLst>
            </a:custGeom>
            <a:solidFill>
              <a:srgbClr val="89A4A7"/>
            </a:solidFill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14E2115-4FBC-39FE-B3F9-A687FC642575}"/>
                </a:ext>
              </a:extLst>
            </p:cNvPr>
            <p:cNvSpPr/>
            <p:nvPr/>
          </p:nvSpPr>
          <p:spPr>
            <a:xfrm>
              <a:off x="-41021" y="0"/>
              <a:ext cx="929513" cy="577723"/>
            </a:xfrm>
            <a:custGeom>
              <a:avLst/>
              <a:gdLst/>
              <a:ahLst/>
              <a:cxnLst/>
              <a:rect l="l" t="t" r="r" b="b"/>
              <a:pathLst>
                <a:path w="929513" h="577723">
                  <a:moveTo>
                    <a:pt x="920496" y="236982"/>
                  </a:moveTo>
                  <a:cubicBezTo>
                    <a:pt x="521843" y="236982"/>
                    <a:pt x="178816" y="377444"/>
                    <a:pt x="84201" y="572643"/>
                  </a:cubicBezTo>
                  <a:cubicBezTo>
                    <a:pt x="82677" y="575818"/>
                    <a:pt x="79502" y="577723"/>
                    <a:pt x="76073" y="577723"/>
                  </a:cubicBezTo>
                  <a:cubicBezTo>
                    <a:pt x="72644" y="577723"/>
                    <a:pt x="69469" y="575691"/>
                    <a:pt x="67945" y="572643"/>
                  </a:cubicBezTo>
                  <a:cubicBezTo>
                    <a:pt x="0" y="432435"/>
                    <a:pt x="62230" y="285369"/>
                    <a:pt x="229235" y="174752"/>
                  </a:cubicBezTo>
                  <a:cubicBezTo>
                    <a:pt x="396240" y="64135"/>
                    <a:pt x="651256" y="0"/>
                    <a:pt x="920496" y="0"/>
                  </a:cubicBezTo>
                  <a:cubicBezTo>
                    <a:pt x="925449" y="0"/>
                    <a:pt x="929513" y="4064"/>
                    <a:pt x="929513" y="9017"/>
                  </a:cubicBezTo>
                  <a:lnTo>
                    <a:pt x="929513" y="227965"/>
                  </a:lnTo>
                  <a:cubicBezTo>
                    <a:pt x="929513" y="232918"/>
                    <a:pt x="925449" y="236982"/>
                    <a:pt x="920496" y="236982"/>
                  </a:cubicBezTo>
                  <a:moveTo>
                    <a:pt x="920496" y="218948"/>
                  </a:moveTo>
                  <a:lnTo>
                    <a:pt x="920496" y="227965"/>
                  </a:lnTo>
                  <a:lnTo>
                    <a:pt x="911479" y="227965"/>
                  </a:lnTo>
                  <a:lnTo>
                    <a:pt x="911479" y="9017"/>
                  </a:lnTo>
                  <a:lnTo>
                    <a:pt x="920496" y="9017"/>
                  </a:lnTo>
                  <a:lnTo>
                    <a:pt x="920496" y="18034"/>
                  </a:lnTo>
                  <a:cubicBezTo>
                    <a:pt x="653542" y="18034"/>
                    <a:pt x="402209" y="81788"/>
                    <a:pt x="239141" y="189865"/>
                  </a:cubicBezTo>
                  <a:lnTo>
                    <a:pt x="234188" y="182372"/>
                  </a:lnTo>
                  <a:lnTo>
                    <a:pt x="239141" y="189865"/>
                  </a:lnTo>
                  <a:cubicBezTo>
                    <a:pt x="76327" y="297815"/>
                    <a:pt x="21844" y="435991"/>
                    <a:pt x="84328" y="564769"/>
                  </a:cubicBezTo>
                  <a:lnTo>
                    <a:pt x="76200" y="568706"/>
                  </a:lnTo>
                  <a:lnTo>
                    <a:pt x="68072" y="564769"/>
                  </a:lnTo>
                  <a:cubicBezTo>
                    <a:pt x="167513" y="359410"/>
                    <a:pt x="520700" y="218948"/>
                    <a:pt x="920496" y="218948"/>
                  </a:cubicBezTo>
                  <a:close/>
                </a:path>
              </a:pathLst>
            </a:custGeom>
            <a:solidFill>
              <a:srgbClr val="89A4A7"/>
            </a:solidFill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4DBDADD-99BB-8A07-D2A2-4306473B2051}"/>
                </a:ext>
              </a:extLst>
            </p:cNvPr>
            <p:cNvSpPr/>
            <p:nvPr/>
          </p:nvSpPr>
          <p:spPr>
            <a:xfrm>
              <a:off x="0" y="0"/>
              <a:ext cx="889508" cy="1233424"/>
            </a:xfrm>
            <a:custGeom>
              <a:avLst/>
              <a:gdLst/>
              <a:ahLst/>
              <a:cxnLst/>
              <a:rect l="l" t="t" r="r" b="b"/>
              <a:pathLst>
                <a:path w="889508" h="1233424">
                  <a:moveTo>
                    <a:pt x="18034" y="459359"/>
                  </a:moveTo>
                  <a:cubicBezTo>
                    <a:pt x="18034" y="656590"/>
                    <a:pt x="278511" y="835025"/>
                    <a:pt x="663067" y="886333"/>
                  </a:cubicBezTo>
                  <a:lnTo>
                    <a:pt x="661924" y="895223"/>
                  </a:lnTo>
                  <a:lnTo>
                    <a:pt x="652907" y="895223"/>
                  </a:lnTo>
                  <a:lnTo>
                    <a:pt x="652907" y="785876"/>
                  </a:lnTo>
                  <a:cubicBezTo>
                    <a:pt x="652907" y="782193"/>
                    <a:pt x="655193" y="778891"/>
                    <a:pt x="658622" y="777494"/>
                  </a:cubicBezTo>
                  <a:cubicBezTo>
                    <a:pt x="662051" y="776097"/>
                    <a:pt x="665988" y="776986"/>
                    <a:pt x="668528" y="779780"/>
                  </a:cubicBezTo>
                  <a:lnTo>
                    <a:pt x="886079" y="1012825"/>
                  </a:lnTo>
                  <a:cubicBezTo>
                    <a:pt x="889508" y="1016508"/>
                    <a:pt x="889254" y="1022096"/>
                    <a:pt x="885698" y="1025525"/>
                  </a:cubicBezTo>
                  <a:lnTo>
                    <a:pt x="668147" y="1230249"/>
                  </a:lnTo>
                  <a:cubicBezTo>
                    <a:pt x="665480" y="1232662"/>
                    <a:pt x="661670" y="1233424"/>
                    <a:pt x="658368" y="1231900"/>
                  </a:cubicBezTo>
                  <a:cubicBezTo>
                    <a:pt x="655066" y="1230376"/>
                    <a:pt x="652907" y="1227201"/>
                    <a:pt x="652907" y="1223645"/>
                  </a:cubicBezTo>
                  <a:lnTo>
                    <a:pt x="652907" y="1114171"/>
                  </a:lnTo>
                  <a:lnTo>
                    <a:pt x="661924" y="1114171"/>
                  </a:lnTo>
                  <a:lnTo>
                    <a:pt x="660781" y="1123061"/>
                  </a:lnTo>
                  <a:cubicBezTo>
                    <a:pt x="276606" y="1071880"/>
                    <a:pt x="0" y="891667"/>
                    <a:pt x="0" y="678180"/>
                  </a:cubicBezTo>
                  <a:lnTo>
                    <a:pt x="9017" y="678180"/>
                  </a:lnTo>
                  <a:lnTo>
                    <a:pt x="0" y="678180"/>
                  </a:lnTo>
                  <a:lnTo>
                    <a:pt x="0" y="459359"/>
                  </a:lnTo>
                  <a:cubicBezTo>
                    <a:pt x="0" y="201295"/>
                    <a:pt x="399796" y="0"/>
                    <a:pt x="879475" y="0"/>
                  </a:cubicBezTo>
                  <a:cubicBezTo>
                    <a:pt x="884428" y="0"/>
                    <a:pt x="888492" y="4064"/>
                    <a:pt x="888492" y="9017"/>
                  </a:cubicBezTo>
                  <a:lnTo>
                    <a:pt x="888492" y="227965"/>
                  </a:lnTo>
                  <a:cubicBezTo>
                    <a:pt x="888492" y="232918"/>
                    <a:pt x="884428" y="236982"/>
                    <a:pt x="879475" y="236982"/>
                  </a:cubicBezTo>
                  <a:cubicBezTo>
                    <a:pt x="480822" y="236982"/>
                    <a:pt x="137795" y="377444"/>
                    <a:pt x="43180" y="572643"/>
                  </a:cubicBezTo>
                  <a:lnTo>
                    <a:pt x="26924" y="564769"/>
                  </a:lnTo>
                  <a:cubicBezTo>
                    <a:pt x="126492" y="359410"/>
                    <a:pt x="479679" y="218948"/>
                    <a:pt x="879475" y="218948"/>
                  </a:cubicBezTo>
                  <a:lnTo>
                    <a:pt x="879475" y="227965"/>
                  </a:lnTo>
                  <a:lnTo>
                    <a:pt x="870458" y="227965"/>
                  </a:lnTo>
                  <a:lnTo>
                    <a:pt x="870458" y="9017"/>
                  </a:lnTo>
                  <a:lnTo>
                    <a:pt x="879475" y="9017"/>
                  </a:lnTo>
                  <a:lnTo>
                    <a:pt x="879475" y="18034"/>
                  </a:lnTo>
                  <a:cubicBezTo>
                    <a:pt x="397764" y="18034"/>
                    <a:pt x="18034" y="219964"/>
                    <a:pt x="18034" y="459232"/>
                  </a:cubicBezTo>
                  <a:lnTo>
                    <a:pt x="9017" y="459232"/>
                  </a:lnTo>
                  <a:lnTo>
                    <a:pt x="18034" y="459232"/>
                  </a:lnTo>
                  <a:lnTo>
                    <a:pt x="18034" y="678180"/>
                  </a:lnTo>
                  <a:cubicBezTo>
                    <a:pt x="18034" y="875411"/>
                    <a:pt x="278511" y="1053846"/>
                    <a:pt x="663067" y="1105154"/>
                  </a:cubicBezTo>
                  <a:cubicBezTo>
                    <a:pt x="667512" y="1105789"/>
                    <a:pt x="670941" y="1109599"/>
                    <a:pt x="670941" y="1114044"/>
                  </a:cubicBezTo>
                  <a:lnTo>
                    <a:pt x="670941" y="1223518"/>
                  </a:lnTo>
                  <a:lnTo>
                    <a:pt x="661924" y="1223518"/>
                  </a:lnTo>
                  <a:lnTo>
                    <a:pt x="655701" y="1216914"/>
                  </a:lnTo>
                  <a:lnTo>
                    <a:pt x="873379" y="1012444"/>
                  </a:lnTo>
                  <a:lnTo>
                    <a:pt x="879602" y="1019048"/>
                  </a:lnTo>
                  <a:lnTo>
                    <a:pt x="872998" y="1025271"/>
                  </a:lnTo>
                  <a:lnTo>
                    <a:pt x="655320" y="791972"/>
                  </a:lnTo>
                  <a:lnTo>
                    <a:pt x="661924" y="785749"/>
                  </a:lnTo>
                  <a:lnTo>
                    <a:pt x="670941" y="785749"/>
                  </a:lnTo>
                  <a:lnTo>
                    <a:pt x="670941" y="895350"/>
                  </a:lnTo>
                  <a:cubicBezTo>
                    <a:pt x="670941" y="898017"/>
                    <a:pt x="669798" y="900430"/>
                    <a:pt x="667893" y="902208"/>
                  </a:cubicBezTo>
                  <a:cubicBezTo>
                    <a:pt x="665988" y="903986"/>
                    <a:pt x="663321" y="904748"/>
                    <a:pt x="660781" y="904367"/>
                  </a:cubicBezTo>
                  <a:cubicBezTo>
                    <a:pt x="276606" y="852932"/>
                    <a:pt x="0" y="672719"/>
                    <a:pt x="0" y="459359"/>
                  </a:cubicBezTo>
                  <a:close/>
                </a:path>
              </a:pathLst>
            </a:custGeom>
            <a:solidFill>
              <a:srgbClr val="89A4A7"/>
            </a:solidFill>
          </p:spPr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229ECEAA-F0B9-899C-1ADC-C7E9D269CDB9}"/>
              </a:ext>
            </a:extLst>
          </p:cNvPr>
          <p:cNvSpPr txBox="1"/>
          <p:nvPr/>
        </p:nvSpPr>
        <p:spPr>
          <a:xfrm>
            <a:off x="9303259" y="5977980"/>
            <a:ext cx="7113931" cy="50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Trizol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em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seguida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clean up com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colunas</a:t>
            </a:r>
            <a:endParaRPr lang="en-US" sz="3413" spc="-136" dirty="0">
              <a:solidFill>
                <a:srgbClr val="00206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74485646-59F2-0E2E-302D-14398480B7B1}"/>
              </a:ext>
            </a:extLst>
          </p:cNvPr>
          <p:cNvSpPr txBox="1"/>
          <p:nvPr/>
        </p:nvSpPr>
        <p:spPr>
          <a:xfrm>
            <a:off x="8746350" y="7506029"/>
            <a:ext cx="8842122" cy="50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262" lvl="1" indent="-219632">
              <a:lnSpc>
                <a:spcPts val="4095"/>
              </a:lnSpc>
              <a:buFont typeface="Arial"/>
              <a:buChar char="•"/>
            </a:pP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#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pessoas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manipulando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Wingdings" pitchFamily="2" charset="2"/>
              </a:rPr>
              <a:t>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tomar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cuidado</a:t>
            </a:r>
            <a:endParaRPr lang="en-US" sz="3413" spc="-136" dirty="0">
              <a:solidFill>
                <a:srgbClr val="00206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D9D5C513-E428-8269-7DC6-0BA1E7A2477A}"/>
              </a:ext>
            </a:extLst>
          </p:cNvPr>
          <p:cNvSpPr txBox="1"/>
          <p:nvPr/>
        </p:nvSpPr>
        <p:spPr>
          <a:xfrm>
            <a:off x="8695244" y="2535811"/>
            <a:ext cx="8842122" cy="51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262" lvl="1" indent="-219632">
              <a:lnSpc>
                <a:spcPts val="4095"/>
              </a:lnSpc>
              <a:buFont typeface="Arial"/>
              <a:buChar char="•"/>
            </a:pP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Congelamento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em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N₂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líquido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e – 80∘C</a:t>
            </a:r>
          </a:p>
        </p:txBody>
      </p:sp>
      <p:grpSp>
        <p:nvGrpSpPr>
          <p:cNvPr id="25" name="Group 16">
            <a:extLst>
              <a:ext uri="{FF2B5EF4-FFF2-40B4-BE49-F238E27FC236}">
                <a16:creationId xmlns:a16="http://schemas.microsoft.com/office/drawing/2014/main" id="{91384C46-1FFB-2239-0AD1-790ABA752D17}"/>
              </a:ext>
            </a:extLst>
          </p:cNvPr>
          <p:cNvGrpSpPr/>
          <p:nvPr/>
        </p:nvGrpSpPr>
        <p:grpSpPr>
          <a:xfrm>
            <a:off x="8105897" y="2759167"/>
            <a:ext cx="666418" cy="935249"/>
            <a:chOff x="0" y="0"/>
            <a:chExt cx="888558" cy="1246999"/>
          </a:xfrm>
        </p:grpSpPr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5626FFA7-E28E-40C2-0670-595FE9422A3B}"/>
                </a:ext>
              </a:extLst>
            </p:cNvPr>
            <p:cNvSpPr/>
            <p:nvPr/>
          </p:nvSpPr>
          <p:spPr>
            <a:xfrm>
              <a:off x="9017" y="459359"/>
              <a:ext cx="870458" cy="764286"/>
            </a:xfrm>
            <a:custGeom>
              <a:avLst/>
              <a:gdLst/>
              <a:ahLst/>
              <a:cxnLst/>
              <a:rect l="l" t="t" r="r" b="b"/>
              <a:pathLst>
                <a:path w="870458" h="764286">
                  <a:moveTo>
                    <a:pt x="0" y="0"/>
                  </a:moveTo>
                  <a:cubicBezTo>
                    <a:pt x="0" y="205359"/>
                    <a:pt x="268478" y="384683"/>
                    <a:pt x="652907" y="435991"/>
                  </a:cubicBezTo>
                  <a:lnTo>
                    <a:pt x="652907" y="326517"/>
                  </a:lnTo>
                  <a:lnTo>
                    <a:pt x="870458" y="559689"/>
                  </a:lnTo>
                  <a:lnTo>
                    <a:pt x="652907" y="764286"/>
                  </a:lnTo>
                  <a:lnTo>
                    <a:pt x="652907" y="654812"/>
                  </a:lnTo>
                  <a:cubicBezTo>
                    <a:pt x="268605" y="603504"/>
                    <a:pt x="0" y="424180"/>
                    <a:pt x="0" y="218821"/>
                  </a:cubicBezTo>
                  <a:close/>
                </a:path>
              </a:pathLst>
            </a:custGeom>
            <a:solidFill>
              <a:srgbClr val="BBE0E3"/>
            </a:solidFill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F0B2227-8610-3CBB-2BB6-707003A09054}"/>
                </a:ext>
              </a:extLst>
            </p:cNvPr>
            <p:cNvSpPr/>
            <p:nvPr/>
          </p:nvSpPr>
          <p:spPr>
            <a:xfrm>
              <a:off x="-30099" y="9017"/>
              <a:ext cx="909574" cy="559816"/>
            </a:xfrm>
            <a:custGeom>
              <a:avLst/>
              <a:gdLst/>
              <a:ahLst/>
              <a:cxnLst/>
              <a:rect l="l" t="t" r="r" b="b"/>
              <a:pathLst>
                <a:path w="909574" h="559816">
                  <a:moveTo>
                    <a:pt x="909574" y="218948"/>
                  </a:moveTo>
                  <a:cubicBezTo>
                    <a:pt x="510286" y="218948"/>
                    <a:pt x="162306" y="359410"/>
                    <a:pt x="65151" y="559816"/>
                  </a:cubicBezTo>
                  <a:cubicBezTo>
                    <a:pt x="0" y="425323"/>
                    <a:pt x="58293" y="282702"/>
                    <a:pt x="223266" y="173355"/>
                  </a:cubicBezTo>
                  <a:cubicBezTo>
                    <a:pt x="388239" y="64008"/>
                    <a:pt x="641477" y="0"/>
                    <a:pt x="909574" y="0"/>
                  </a:cubicBezTo>
                  <a:close/>
                </a:path>
              </a:pathLst>
            </a:custGeom>
            <a:solidFill>
              <a:srgbClr val="95B3B5"/>
            </a:solidFill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AD025B6-98A4-B58B-BBA3-7757827E7C6B}"/>
                </a:ext>
              </a:extLst>
            </p:cNvPr>
            <p:cNvSpPr/>
            <p:nvPr/>
          </p:nvSpPr>
          <p:spPr>
            <a:xfrm>
              <a:off x="9017" y="9017"/>
              <a:ext cx="870458" cy="1214628"/>
            </a:xfrm>
            <a:custGeom>
              <a:avLst/>
              <a:gdLst/>
              <a:ahLst/>
              <a:cxnLst/>
              <a:rect l="l" t="t" r="r" b="b"/>
              <a:pathLst>
                <a:path w="870458" h="1214628">
                  <a:moveTo>
                    <a:pt x="0" y="450342"/>
                  </a:moveTo>
                  <a:cubicBezTo>
                    <a:pt x="0" y="655701"/>
                    <a:pt x="268478" y="835025"/>
                    <a:pt x="652907" y="886333"/>
                  </a:cubicBezTo>
                  <a:lnTo>
                    <a:pt x="652907" y="776859"/>
                  </a:lnTo>
                  <a:lnTo>
                    <a:pt x="870458" y="1010031"/>
                  </a:lnTo>
                  <a:lnTo>
                    <a:pt x="652907" y="1214628"/>
                  </a:lnTo>
                  <a:lnTo>
                    <a:pt x="652907" y="1105154"/>
                  </a:lnTo>
                  <a:cubicBezTo>
                    <a:pt x="268605" y="1053846"/>
                    <a:pt x="0" y="874522"/>
                    <a:pt x="0" y="669163"/>
                  </a:cubicBezTo>
                  <a:lnTo>
                    <a:pt x="0" y="450342"/>
                  </a:lnTo>
                  <a:cubicBezTo>
                    <a:pt x="0" y="201549"/>
                    <a:pt x="389763" y="0"/>
                    <a:pt x="870458" y="0"/>
                  </a:cubicBezTo>
                  <a:lnTo>
                    <a:pt x="870458" y="218948"/>
                  </a:lnTo>
                  <a:cubicBezTo>
                    <a:pt x="471170" y="218948"/>
                    <a:pt x="123190" y="359410"/>
                    <a:pt x="26035" y="559816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CF872380-9D7E-6172-A692-1D28650EF46C}"/>
                </a:ext>
              </a:extLst>
            </p:cNvPr>
            <p:cNvSpPr/>
            <p:nvPr/>
          </p:nvSpPr>
          <p:spPr>
            <a:xfrm>
              <a:off x="0" y="450342"/>
              <a:ext cx="889508" cy="783082"/>
            </a:xfrm>
            <a:custGeom>
              <a:avLst/>
              <a:gdLst/>
              <a:ahLst/>
              <a:cxnLst/>
              <a:rect l="l" t="t" r="r" b="b"/>
              <a:pathLst>
                <a:path w="889508" h="783082">
                  <a:moveTo>
                    <a:pt x="18034" y="9017"/>
                  </a:moveTo>
                  <a:cubicBezTo>
                    <a:pt x="18034" y="206248"/>
                    <a:pt x="278511" y="384683"/>
                    <a:pt x="663067" y="435991"/>
                  </a:cubicBezTo>
                  <a:lnTo>
                    <a:pt x="661924" y="444881"/>
                  </a:lnTo>
                  <a:lnTo>
                    <a:pt x="652907" y="444881"/>
                  </a:lnTo>
                  <a:lnTo>
                    <a:pt x="652907" y="335534"/>
                  </a:lnTo>
                  <a:cubicBezTo>
                    <a:pt x="652907" y="331851"/>
                    <a:pt x="655193" y="328549"/>
                    <a:pt x="658622" y="327152"/>
                  </a:cubicBezTo>
                  <a:cubicBezTo>
                    <a:pt x="662051" y="325755"/>
                    <a:pt x="665988" y="326644"/>
                    <a:pt x="668528" y="329438"/>
                  </a:cubicBezTo>
                  <a:lnTo>
                    <a:pt x="886079" y="562483"/>
                  </a:lnTo>
                  <a:cubicBezTo>
                    <a:pt x="889508" y="566166"/>
                    <a:pt x="889254" y="571754"/>
                    <a:pt x="885698" y="575183"/>
                  </a:cubicBezTo>
                  <a:lnTo>
                    <a:pt x="668147" y="779907"/>
                  </a:lnTo>
                  <a:cubicBezTo>
                    <a:pt x="665480" y="782320"/>
                    <a:pt x="661670" y="783082"/>
                    <a:pt x="658368" y="781558"/>
                  </a:cubicBezTo>
                  <a:cubicBezTo>
                    <a:pt x="655066" y="780034"/>
                    <a:pt x="652907" y="776859"/>
                    <a:pt x="652907" y="773303"/>
                  </a:cubicBezTo>
                  <a:lnTo>
                    <a:pt x="652907" y="663829"/>
                  </a:lnTo>
                  <a:lnTo>
                    <a:pt x="661924" y="663829"/>
                  </a:lnTo>
                  <a:lnTo>
                    <a:pt x="660781" y="672719"/>
                  </a:lnTo>
                  <a:cubicBezTo>
                    <a:pt x="276606" y="621538"/>
                    <a:pt x="0" y="441325"/>
                    <a:pt x="0" y="227838"/>
                  </a:cubicBezTo>
                  <a:lnTo>
                    <a:pt x="9017" y="227838"/>
                  </a:lnTo>
                  <a:lnTo>
                    <a:pt x="0" y="227838"/>
                  </a:lnTo>
                  <a:lnTo>
                    <a:pt x="0" y="9017"/>
                  </a:lnTo>
                  <a:lnTo>
                    <a:pt x="9017" y="9017"/>
                  </a:lnTo>
                  <a:lnTo>
                    <a:pt x="18034" y="9017"/>
                  </a:lnTo>
                  <a:moveTo>
                    <a:pt x="0" y="9017"/>
                  </a:moveTo>
                  <a:cubicBezTo>
                    <a:pt x="0" y="4064"/>
                    <a:pt x="4064" y="0"/>
                    <a:pt x="9017" y="0"/>
                  </a:cubicBezTo>
                  <a:cubicBezTo>
                    <a:pt x="13970" y="0"/>
                    <a:pt x="18034" y="4064"/>
                    <a:pt x="18034" y="9017"/>
                  </a:cubicBezTo>
                  <a:lnTo>
                    <a:pt x="18034" y="227838"/>
                  </a:lnTo>
                  <a:cubicBezTo>
                    <a:pt x="18034" y="425069"/>
                    <a:pt x="278511" y="603504"/>
                    <a:pt x="663067" y="654812"/>
                  </a:cubicBezTo>
                  <a:cubicBezTo>
                    <a:pt x="667512" y="655447"/>
                    <a:pt x="670941" y="659257"/>
                    <a:pt x="670941" y="663702"/>
                  </a:cubicBezTo>
                  <a:lnTo>
                    <a:pt x="670941" y="773176"/>
                  </a:lnTo>
                  <a:lnTo>
                    <a:pt x="661924" y="773176"/>
                  </a:lnTo>
                  <a:lnTo>
                    <a:pt x="655701" y="766572"/>
                  </a:lnTo>
                  <a:lnTo>
                    <a:pt x="873379" y="562102"/>
                  </a:lnTo>
                  <a:lnTo>
                    <a:pt x="879602" y="568706"/>
                  </a:lnTo>
                  <a:lnTo>
                    <a:pt x="872998" y="574929"/>
                  </a:lnTo>
                  <a:lnTo>
                    <a:pt x="655320" y="341630"/>
                  </a:lnTo>
                  <a:lnTo>
                    <a:pt x="661924" y="335407"/>
                  </a:lnTo>
                  <a:lnTo>
                    <a:pt x="670941" y="335407"/>
                  </a:lnTo>
                  <a:lnTo>
                    <a:pt x="670941" y="445008"/>
                  </a:lnTo>
                  <a:cubicBezTo>
                    <a:pt x="670941" y="447675"/>
                    <a:pt x="669798" y="450088"/>
                    <a:pt x="667893" y="451866"/>
                  </a:cubicBezTo>
                  <a:cubicBezTo>
                    <a:pt x="665988" y="453644"/>
                    <a:pt x="663321" y="454406"/>
                    <a:pt x="660781" y="454025"/>
                  </a:cubicBezTo>
                  <a:cubicBezTo>
                    <a:pt x="276606" y="402590"/>
                    <a:pt x="0" y="222377"/>
                    <a:pt x="0" y="9017"/>
                  </a:cubicBezTo>
                  <a:close/>
                </a:path>
              </a:pathLst>
            </a:custGeom>
            <a:solidFill>
              <a:srgbClr val="89A4A7"/>
            </a:solidFill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432FA779-5A69-EE4A-5FE5-9A4E655990DA}"/>
                </a:ext>
              </a:extLst>
            </p:cNvPr>
            <p:cNvSpPr/>
            <p:nvPr/>
          </p:nvSpPr>
          <p:spPr>
            <a:xfrm>
              <a:off x="-41021" y="0"/>
              <a:ext cx="929513" cy="577723"/>
            </a:xfrm>
            <a:custGeom>
              <a:avLst/>
              <a:gdLst/>
              <a:ahLst/>
              <a:cxnLst/>
              <a:rect l="l" t="t" r="r" b="b"/>
              <a:pathLst>
                <a:path w="929513" h="577723">
                  <a:moveTo>
                    <a:pt x="920496" y="236982"/>
                  </a:moveTo>
                  <a:cubicBezTo>
                    <a:pt x="521843" y="236982"/>
                    <a:pt x="178816" y="377444"/>
                    <a:pt x="84201" y="572643"/>
                  </a:cubicBezTo>
                  <a:cubicBezTo>
                    <a:pt x="82677" y="575818"/>
                    <a:pt x="79502" y="577723"/>
                    <a:pt x="76073" y="577723"/>
                  </a:cubicBezTo>
                  <a:cubicBezTo>
                    <a:pt x="72644" y="577723"/>
                    <a:pt x="69469" y="575691"/>
                    <a:pt x="67945" y="572643"/>
                  </a:cubicBezTo>
                  <a:cubicBezTo>
                    <a:pt x="0" y="432435"/>
                    <a:pt x="62230" y="285369"/>
                    <a:pt x="229235" y="174752"/>
                  </a:cubicBezTo>
                  <a:cubicBezTo>
                    <a:pt x="396240" y="64135"/>
                    <a:pt x="651256" y="0"/>
                    <a:pt x="920496" y="0"/>
                  </a:cubicBezTo>
                  <a:cubicBezTo>
                    <a:pt x="925449" y="0"/>
                    <a:pt x="929513" y="4064"/>
                    <a:pt x="929513" y="9017"/>
                  </a:cubicBezTo>
                  <a:lnTo>
                    <a:pt x="929513" y="227965"/>
                  </a:lnTo>
                  <a:cubicBezTo>
                    <a:pt x="929513" y="232918"/>
                    <a:pt x="925449" y="236982"/>
                    <a:pt x="920496" y="236982"/>
                  </a:cubicBezTo>
                  <a:moveTo>
                    <a:pt x="920496" y="218948"/>
                  </a:moveTo>
                  <a:lnTo>
                    <a:pt x="920496" y="227965"/>
                  </a:lnTo>
                  <a:lnTo>
                    <a:pt x="911479" y="227965"/>
                  </a:lnTo>
                  <a:lnTo>
                    <a:pt x="911479" y="9017"/>
                  </a:lnTo>
                  <a:lnTo>
                    <a:pt x="920496" y="9017"/>
                  </a:lnTo>
                  <a:lnTo>
                    <a:pt x="920496" y="18034"/>
                  </a:lnTo>
                  <a:cubicBezTo>
                    <a:pt x="653542" y="18034"/>
                    <a:pt x="402209" y="81788"/>
                    <a:pt x="239141" y="189865"/>
                  </a:cubicBezTo>
                  <a:lnTo>
                    <a:pt x="234188" y="182372"/>
                  </a:lnTo>
                  <a:lnTo>
                    <a:pt x="239141" y="189865"/>
                  </a:lnTo>
                  <a:cubicBezTo>
                    <a:pt x="76327" y="297815"/>
                    <a:pt x="21844" y="435991"/>
                    <a:pt x="84328" y="564769"/>
                  </a:cubicBezTo>
                  <a:lnTo>
                    <a:pt x="76200" y="568706"/>
                  </a:lnTo>
                  <a:lnTo>
                    <a:pt x="68072" y="564769"/>
                  </a:lnTo>
                  <a:cubicBezTo>
                    <a:pt x="167513" y="359410"/>
                    <a:pt x="520700" y="218948"/>
                    <a:pt x="920496" y="218948"/>
                  </a:cubicBezTo>
                  <a:close/>
                </a:path>
              </a:pathLst>
            </a:custGeom>
            <a:solidFill>
              <a:srgbClr val="89A4A7"/>
            </a:solidFill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EDB9721-2B8A-E2D1-11D2-91A23A3435F1}"/>
                </a:ext>
              </a:extLst>
            </p:cNvPr>
            <p:cNvSpPr/>
            <p:nvPr/>
          </p:nvSpPr>
          <p:spPr>
            <a:xfrm>
              <a:off x="0" y="0"/>
              <a:ext cx="889508" cy="1233424"/>
            </a:xfrm>
            <a:custGeom>
              <a:avLst/>
              <a:gdLst/>
              <a:ahLst/>
              <a:cxnLst/>
              <a:rect l="l" t="t" r="r" b="b"/>
              <a:pathLst>
                <a:path w="889508" h="1233424">
                  <a:moveTo>
                    <a:pt x="18034" y="459359"/>
                  </a:moveTo>
                  <a:cubicBezTo>
                    <a:pt x="18034" y="656590"/>
                    <a:pt x="278511" y="835025"/>
                    <a:pt x="663067" y="886333"/>
                  </a:cubicBezTo>
                  <a:lnTo>
                    <a:pt x="661924" y="895223"/>
                  </a:lnTo>
                  <a:lnTo>
                    <a:pt x="652907" y="895223"/>
                  </a:lnTo>
                  <a:lnTo>
                    <a:pt x="652907" y="785876"/>
                  </a:lnTo>
                  <a:cubicBezTo>
                    <a:pt x="652907" y="782193"/>
                    <a:pt x="655193" y="778891"/>
                    <a:pt x="658622" y="777494"/>
                  </a:cubicBezTo>
                  <a:cubicBezTo>
                    <a:pt x="662051" y="776097"/>
                    <a:pt x="665988" y="776986"/>
                    <a:pt x="668528" y="779780"/>
                  </a:cubicBezTo>
                  <a:lnTo>
                    <a:pt x="886079" y="1012825"/>
                  </a:lnTo>
                  <a:cubicBezTo>
                    <a:pt x="889508" y="1016508"/>
                    <a:pt x="889254" y="1022096"/>
                    <a:pt x="885698" y="1025525"/>
                  </a:cubicBezTo>
                  <a:lnTo>
                    <a:pt x="668147" y="1230249"/>
                  </a:lnTo>
                  <a:cubicBezTo>
                    <a:pt x="665480" y="1232662"/>
                    <a:pt x="661670" y="1233424"/>
                    <a:pt x="658368" y="1231900"/>
                  </a:cubicBezTo>
                  <a:cubicBezTo>
                    <a:pt x="655066" y="1230376"/>
                    <a:pt x="652907" y="1227201"/>
                    <a:pt x="652907" y="1223645"/>
                  </a:cubicBezTo>
                  <a:lnTo>
                    <a:pt x="652907" y="1114171"/>
                  </a:lnTo>
                  <a:lnTo>
                    <a:pt x="661924" y="1114171"/>
                  </a:lnTo>
                  <a:lnTo>
                    <a:pt x="660781" y="1123061"/>
                  </a:lnTo>
                  <a:cubicBezTo>
                    <a:pt x="276606" y="1071880"/>
                    <a:pt x="0" y="891667"/>
                    <a:pt x="0" y="678180"/>
                  </a:cubicBezTo>
                  <a:lnTo>
                    <a:pt x="9017" y="678180"/>
                  </a:lnTo>
                  <a:lnTo>
                    <a:pt x="0" y="678180"/>
                  </a:lnTo>
                  <a:lnTo>
                    <a:pt x="0" y="459359"/>
                  </a:lnTo>
                  <a:cubicBezTo>
                    <a:pt x="0" y="201295"/>
                    <a:pt x="399796" y="0"/>
                    <a:pt x="879475" y="0"/>
                  </a:cubicBezTo>
                  <a:cubicBezTo>
                    <a:pt x="884428" y="0"/>
                    <a:pt x="888492" y="4064"/>
                    <a:pt x="888492" y="9017"/>
                  </a:cubicBezTo>
                  <a:lnTo>
                    <a:pt x="888492" y="227965"/>
                  </a:lnTo>
                  <a:cubicBezTo>
                    <a:pt x="888492" y="232918"/>
                    <a:pt x="884428" y="236982"/>
                    <a:pt x="879475" y="236982"/>
                  </a:cubicBezTo>
                  <a:cubicBezTo>
                    <a:pt x="480822" y="236982"/>
                    <a:pt x="137795" y="377444"/>
                    <a:pt x="43180" y="572643"/>
                  </a:cubicBezTo>
                  <a:lnTo>
                    <a:pt x="26924" y="564769"/>
                  </a:lnTo>
                  <a:cubicBezTo>
                    <a:pt x="126492" y="359410"/>
                    <a:pt x="479679" y="218948"/>
                    <a:pt x="879475" y="218948"/>
                  </a:cubicBezTo>
                  <a:lnTo>
                    <a:pt x="879475" y="227965"/>
                  </a:lnTo>
                  <a:lnTo>
                    <a:pt x="870458" y="227965"/>
                  </a:lnTo>
                  <a:lnTo>
                    <a:pt x="870458" y="9017"/>
                  </a:lnTo>
                  <a:lnTo>
                    <a:pt x="879475" y="9017"/>
                  </a:lnTo>
                  <a:lnTo>
                    <a:pt x="879475" y="18034"/>
                  </a:lnTo>
                  <a:cubicBezTo>
                    <a:pt x="397764" y="18034"/>
                    <a:pt x="18034" y="219964"/>
                    <a:pt x="18034" y="459232"/>
                  </a:cubicBezTo>
                  <a:lnTo>
                    <a:pt x="9017" y="459232"/>
                  </a:lnTo>
                  <a:lnTo>
                    <a:pt x="18034" y="459232"/>
                  </a:lnTo>
                  <a:lnTo>
                    <a:pt x="18034" y="678180"/>
                  </a:lnTo>
                  <a:cubicBezTo>
                    <a:pt x="18034" y="875411"/>
                    <a:pt x="278511" y="1053846"/>
                    <a:pt x="663067" y="1105154"/>
                  </a:cubicBezTo>
                  <a:cubicBezTo>
                    <a:pt x="667512" y="1105789"/>
                    <a:pt x="670941" y="1109599"/>
                    <a:pt x="670941" y="1114044"/>
                  </a:cubicBezTo>
                  <a:lnTo>
                    <a:pt x="670941" y="1223518"/>
                  </a:lnTo>
                  <a:lnTo>
                    <a:pt x="661924" y="1223518"/>
                  </a:lnTo>
                  <a:lnTo>
                    <a:pt x="655701" y="1216914"/>
                  </a:lnTo>
                  <a:lnTo>
                    <a:pt x="873379" y="1012444"/>
                  </a:lnTo>
                  <a:lnTo>
                    <a:pt x="879602" y="1019048"/>
                  </a:lnTo>
                  <a:lnTo>
                    <a:pt x="872998" y="1025271"/>
                  </a:lnTo>
                  <a:lnTo>
                    <a:pt x="655320" y="791972"/>
                  </a:lnTo>
                  <a:lnTo>
                    <a:pt x="661924" y="785749"/>
                  </a:lnTo>
                  <a:lnTo>
                    <a:pt x="670941" y="785749"/>
                  </a:lnTo>
                  <a:lnTo>
                    <a:pt x="670941" y="895350"/>
                  </a:lnTo>
                  <a:cubicBezTo>
                    <a:pt x="670941" y="898017"/>
                    <a:pt x="669798" y="900430"/>
                    <a:pt x="667893" y="902208"/>
                  </a:cubicBezTo>
                  <a:cubicBezTo>
                    <a:pt x="665988" y="903986"/>
                    <a:pt x="663321" y="904748"/>
                    <a:pt x="660781" y="904367"/>
                  </a:cubicBezTo>
                  <a:cubicBezTo>
                    <a:pt x="276606" y="852932"/>
                    <a:pt x="0" y="672719"/>
                    <a:pt x="0" y="459359"/>
                  </a:cubicBezTo>
                  <a:close/>
                </a:path>
              </a:pathLst>
            </a:custGeom>
            <a:solidFill>
              <a:srgbClr val="89A4A7"/>
            </a:solidFill>
          </p:spPr>
        </p:sp>
      </p:grpSp>
      <p:sp>
        <p:nvSpPr>
          <p:cNvPr id="32" name="TextBox 23">
            <a:extLst>
              <a:ext uri="{FF2B5EF4-FFF2-40B4-BE49-F238E27FC236}">
                <a16:creationId xmlns:a16="http://schemas.microsoft.com/office/drawing/2014/main" id="{791854F1-2749-6815-8604-9AF651DBB081}"/>
              </a:ext>
            </a:extLst>
          </p:cNvPr>
          <p:cNvSpPr txBox="1"/>
          <p:nvPr/>
        </p:nvSpPr>
        <p:spPr>
          <a:xfrm>
            <a:off x="9303260" y="3309254"/>
            <a:ext cx="7113931" cy="50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5"/>
              </a:lnSpc>
            </a:pP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RNAlater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similares</a:t>
            </a:r>
            <a:endParaRPr lang="en-US" sz="3413" spc="-136" dirty="0">
              <a:solidFill>
                <a:srgbClr val="00206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652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2D177-8D2D-FE9E-1B77-3CAEA399CFBD}"/>
              </a:ext>
            </a:extLst>
          </p:cNvPr>
          <p:cNvSpPr txBox="1"/>
          <p:nvPr/>
        </p:nvSpPr>
        <p:spPr>
          <a:xfrm>
            <a:off x="4800600" y="961051"/>
            <a:ext cx="1021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Integridade, qualidade e quantidade de RNA</a:t>
            </a:r>
            <a:endParaRPr lang="en-US" sz="40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D45E286-77B0-DCB6-1310-B06CB0178FB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0075" t="42650" r="31100" b="31099"/>
          <a:stretch>
            <a:fillRect/>
          </a:stretch>
        </p:blipFill>
        <p:spPr>
          <a:xfrm>
            <a:off x="533400" y="2188336"/>
            <a:ext cx="4762129" cy="1920213"/>
          </a:xfrm>
          <a:prstGeom prst="rect">
            <a:avLst/>
          </a:prstGeom>
        </p:spPr>
      </p:pic>
      <p:grpSp>
        <p:nvGrpSpPr>
          <p:cNvPr id="8" name="Group 4">
            <a:extLst>
              <a:ext uri="{FF2B5EF4-FFF2-40B4-BE49-F238E27FC236}">
                <a16:creationId xmlns:a16="http://schemas.microsoft.com/office/drawing/2014/main" id="{159D0477-2E9C-F524-5C4D-F38E06086B3C}"/>
              </a:ext>
            </a:extLst>
          </p:cNvPr>
          <p:cNvGrpSpPr/>
          <p:nvPr/>
        </p:nvGrpSpPr>
        <p:grpSpPr>
          <a:xfrm>
            <a:off x="5442373" y="2872840"/>
            <a:ext cx="551206" cy="397589"/>
            <a:chOff x="0" y="0"/>
            <a:chExt cx="734942" cy="53011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134B691-C8AB-AAC4-77B6-AA5D346F48B5}"/>
                </a:ext>
              </a:extLst>
            </p:cNvPr>
            <p:cNvSpPr/>
            <p:nvPr/>
          </p:nvSpPr>
          <p:spPr>
            <a:xfrm>
              <a:off x="9017" y="9017"/>
              <a:ext cx="716915" cy="512064"/>
            </a:xfrm>
            <a:custGeom>
              <a:avLst/>
              <a:gdLst/>
              <a:ahLst/>
              <a:cxnLst/>
              <a:rect l="l" t="t" r="r" b="b"/>
              <a:pathLst>
                <a:path w="716915" h="512064">
                  <a:moveTo>
                    <a:pt x="0" y="128016"/>
                  </a:moveTo>
                  <a:lnTo>
                    <a:pt x="458343" y="128016"/>
                  </a:lnTo>
                  <a:lnTo>
                    <a:pt x="458343" y="0"/>
                  </a:lnTo>
                  <a:lnTo>
                    <a:pt x="716915" y="256032"/>
                  </a:lnTo>
                  <a:lnTo>
                    <a:pt x="458343" y="512064"/>
                  </a:lnTo>
                  <a:lnTo>
                    <a:pt x="458343" y="384048"/>
                  </a:lnTo>
                  <a:lnTo>
                    <a:pt x="0" y="384048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6F15E80-9477-058F-0096-BD8FFBB13660}"/>
                </a:ext>
              </a:extLst>
            </p:cNvPr>
            <p:cNvSpPr/>
            <p:nvPr/>
          </p:nvSpPr>
          <p:spPr>
            <a:xfrm>
              <a:off x="0" y="-762"/>
              <a:ext cx="734949" cy="531622"/>
            </a:xfrm>
            <a:custGeom>
              <a:avLst/>
              <a:gdLst/>
              <a:ahLst/>
              <a:cxnLst/>
              <a:rect l="l" t="t" r="r" b="b"/>
              <a:pathLst>
                <a:path w="734949" h="531622">
                  <a:moveTo>
                    <a:pt x="9017" y="128778"/>
                  </a:moveTo>
                  <a:lnTo>
                    <a:pt x="467360" y="128778"/>
                  </a:lnTo>
                  <a:lnTo>
                    <a:pt x="467360" y="137795"/>
                  </a:lnTo>
                  <a:lnTo>
                    <a:pt x="458343" y="137795"/>
                  </a:lnTo>
                  <a:lnTo>
                    <a:pt x="458343" y="9779"/>
                  </a:lnTo>
                  <a:cubicBezTo>
                    <a:pt x="458343" y="6096"/>
                    <a:pt x="460502" y="2794"/>
                    <a:pt x="463931" y="1397"/>
                  </a:cubicBezTo>
                  <a:cubicBezTo>
                    <a:pt x="467360" y="0"/>
                    <a:pt x="471170" y="762"/>
                    <a:pt x="473710" y="3302"/>
                  </a:cubicBezTo>
                  <a:lnTo>
                    <a:pt x="732282" y="259461"/>
                  </a:lnTo>
                  <a:cubicBezTo>
                    <a:pt x="733933" y="261112"/>
                    <a:pt x="734949" y="263525"/>
                    <a:pt x="734949" y="265938"/>
                  </a:cubicBezTo>
                  <a:cubicBezTo>
                    <a:pt x="734949" y="268351"/>
                    <a:pt x="733933" y="270637"/>
                    <a:pt x="732282" y="272415"/>
                  </a:cubicBezTo>
                  <a:lnTo>
                    <a:pt x="473710" y="528320"/>
                  </a:lnTo>
                  <a:cubicBezTo>
                    <a:pt x="471170" y="530860"/>
                    <a:pt x="467233" y="531622"/>
                    <a:pt x="463931" y="530225"/>
                  </a:cubicBezTo>
                  <a:cubicBezTo>
                    <a:pt x="460629" y="528828"/>
                    <a:pt x="458343" y="525526"/>
                    <a:pt x="458343" y="521843"/>
                  </a:cubicBezTo>
                  <a:lnTo>
                    <a:pt x="458343" y="393827"/>
                  </a:lnTo>
                  <a:lnTo>
                    <a:pt x="467360" y="393827"/>
                  </a:lnTo>
                  <a:lnTo>
                    <a:pt x="467360" y="402844"/>
                  </a:lnTo>
                  <a:lnTo>
                    <a:pt x="9017" y="402844"/>
                  </a:lnTo>
                  <a:cubicBezTo>
                    <a:pt x="4064" y="402844"/>
                    <a:pt x="0" y="398780"/>
                    <a:pt x="0" y="393827"/>
                  </a:cubicBezTo>
                  <a:lnTo>
                    <a:pt x="0" y="137795"/>
                  </a:lnTo>
                  <a:cubicBezTo>
                    <a:pt x="0" y="132842"/>
                    <a:pt x="4064" y="128778"/>
                    <a:pt x="9017" y="128778"/>
                  </a:cubicBezTo>
                  <a:moveTo>
                    <a:pt x="9017" y="146812"/>
                  </a:moveTo>
                  <a:lnTo>
                    <a:pt x="9017" y="137795"/>
                  </a:lnTo>
                  <a:lnTo>
                    <a:pt x="18034" y="137795"/>
                  </a:lnTo>
                  <a:lnTo>
                    <a:pt x="18034" y="393827"/>
                  </a:lnTo>
                  <a:lnTo>
                    <a:pt x="9017" y="393827"/>
                  </a:lnTo>
                  <a:lnTo>
                    <a:pt x="9017" y="384810"/>
                  </a:lnTo>
                  <a:lnTo>
                    <a:pt x="467360" y="384810"/>
                  </a:lnTo>
                  <a:cubicBezTo>
                    <a:pt x="472313" y="384810"/>
                    <a:pt x="476377" y="388874"/>
                    <a:pt x="476377" y="393827"/>
                  </a:cubicBezTo>
                  <a:lnTo>
                    <a:pt x="476377" y="521843"/>
                  </a:lnTo>
                  <a:lnTo>
                    <a:pt x="467360" y="521843"/>
                  </a:lnTo>
                  <a:lnTo>
                    <a:pt x="461010" y="515366"/>
                  </a:lnTo>
                  <a:lnTo>
                    <a:pt x="719582" y="259461"/>
                  </a:lnTo>
                  <a:lnTo>
                    <a:pt x="725932" y="265938"/>
                  </a:lnTo>
                  <a:lnTo>
                    <a:pt x="719582" y="272415"/>
                  </a:lnTo>
                  <a:lnTo>
                    <a:pt x="461010" y="16256"/>
                  </a:lnTo>
                  <a:lnTo>
                    <a:pt x="467360" y="9779"/>
                  </a:lnTo>
                  <a:lnTo>
                    <a:pt x="476377" y="9779"/>
                  </a:lnTo>
                  <a:lnTo>
                    <a:pt x="476377" y="137795"/>
                  </a:lnTo>
                  <a:cubicBezTo>
                    <a:pt x="476377" y="142748"/>
                    <a:pt x="472313" y="146812"/>
                    <a:pt x="467360" y="146812"/>
                  </a:cubicBezTo>
                  <a:lnTo>
                    <a:pt x="9017" y="146812"/>
                  </a:lnTo>
                  <a:close/>
                </a:path>
              </a:pathLst>
            </a:custGeom>
            <a:solidFill>
              <a:srgbClr val="224B50"/>
            </a:solidFill>
          </p:spPr>
        </p:sp>
      </p:grpSp>
      <p:sp>
        <p:nvSpPr>
          <p:cNvPr id="12" name="TextBox 7">
            <a:extLst>
              <a:ext uri="{FF2B5EF4-FFF2-40B4-BE49-F238E27FC236}">
                <a16:creationId xmlns:a16="http://schemas.microsoft.com/office/drawing/2014/main" id="{804B99DD-259F-FED1-C6F4-1EAE7D6F5A56}"/>
              </a:ext>
            </a:extLst>
          </p:cNvPr>
          <p:cNvSpPr txBox="1"/>
          <p:nvPr/>
        </p:nvSpPr>
        <p:spPr>
          <a:xfrm>
            <a:off x="6217936" y="2883912"/>
            <a:ext cx="3792507" cy="32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2133" spc="-85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Ver o </a:t>
            </a:r>
            <a:r>
              <a:rPr lang="en-US" sz="2133" spc="-85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padrão</a:t>
            </a:r>
            <a:r>
              <a:rPr lang="en-US" sz="2133" spc="-85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133" spc="-85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grupo</a:t>
            </a:r>
            <a:r>
              <a:rPr lang="en-US" sz="2133" spc="-85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133" spc="-85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estudado</a:t>
            </a:r>
            <a:endParaRPr lang="en-US" sz="2133" spc="-85" dirty="0">
              <a:solidFill>
                <a:srgbClr val="00206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E80C25E4-31A8-33A4-8487-DE51844470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0667" t="30050" r="8934" b="40550"/>
          <a:stretch>
            <a:fillRect/>
          </a:stretch>
        </p:blipFill>
        <p:spPr>
          <a:xfrm rot="16200000">
            <a:off x="1732723" y="4400064"/>
            <a:ext cx="2548540" cy="2642929"/>
          </a:xfrm>
          <a:prstGeom prst="rect">
            <a:avLst/>
          </a:prstGeom>
        </p:spPr>
      </p:pic>
      <p:grpSp>
        <p:nvGrpSpPr>
          <p:cNvPr id="14" name="Group 9">
            <a:extLst>
              <a:ext uri="{FF2B5EF4-FFF2-40B4-BE49-F238E27FC236}">
                <a16:creationId xmlns:a16="http://schemas.microsoft.com/office/drawing/2014/main" id="{8B61E6F3-366E-5E42-F7A5-E1A35D1C05A8}"/>
              </a:ext>
            </a:extLst>
          </p:cNvPr>
          <p:cNvGrpSpPr/>
          <p:nvPr/>
        </p:nvGrpSpPr>
        <p:grpSpPr>
          <a:xfrm>
            <a:off x="4635883" y="5450582"/>
            <a:ext cx="551206" cy="397589"/>
            <a:chOff x="0" y="0"/>
            <a:chExt cx="734942" cy="530119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E25523C-FDDB-42A0-DAC3-D2DB86FC275B}"/>
                </a:ext>
              </a:extLst>
            </p:cNvPr>
            <p:cNvSpPr/>
            <p:nvPr/>
          </p:nvSpPr>
          <p:spPr>
            <a:xfrm>
              <a:off x="9017" y="9017"/>
              <a:ext cx="716915" cy="512064"/>
            </a:xfrm>
            <a:custGeom>
              <a:avLst/>
              <a:gdLst/>
              <a:ahLst/>
              <a:cxnLst/>
              <a:rect l="l" t="t" r="r" b="b"/>
              <a:pathLst>
                <a:path w="716915" h="512064">
                  <a:moveTo>
                    <a:pt x="0" y="128016"/>
                  </a:moveTo>
                  <a:lnTo>
                    <a:pt x="458343" y="128016"/>
                  </a:lnTo>
                  <a:lnTo>
                    <a:pt x="458343" y="0"/>
                  </a:lnTo>
                  <a:lnTo>
                    <a:pt x="716915" y="256032"/>
                  </a:lnTo>
                  <a:lnTo>
                    <a:pt x="458343" y="512064"/>
                  </a:lnTo>
                  <a:lnTo>
                    <a:pt x="458343" y="384048"/>
                  </a:lnTo>
                  <a:lnTo>
                    <a:pt x="0" y="384048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71DD793-0BF2-CCD0-CB21-ACEDD1B9CDC6}"/>
                </a:ext>
              </a:extLst>
            </p:cNvPr>
            <p:cNvSpPr/>
            <p:nvPr/>
          </p:nvSpPr>
          <p:spPr>
            <a:xfrm>
              <a:off x="0" y="-762"/>
              <a:ext cx="734949" cy="531622"/>
            </a:xfrm>
            <a:custGeom>
              <a:avLst/>
              <a:gdLst/>
              <a:ahLst/>
              <a:cxnLst/>
              <a:rect l="l" t="t" r="r" b="b"/>
              <a:pathLst>
                <a:path w="734949" h="531622">
                  <a:moveTo>
                    <a:pt x="9017" y="128778"/>
                  </a:moveTo>
                  <a:lnTo>
                    <a:pt x="467360" y="128778"/>
                  </a:lnTo>
                  <a:lnTo>
                    <a:pt x="467360" y="137795"/>
                  </a:lnTo>
                  <a:lnTo>
                    <a:pt x="458343" y="137795"/>
                  </a:lnTo>
                  <a:lnTo>
                    <a:pt x="458343" y="9779"/>
                  </a:lnTo>
                  <a:cubicBezTo>
                    <a:pt x="458343" y="6096"/>
                    <a:pt x="460502" y="2794"/>
                    <a:pt x="463931" y="1397"/>
                  </a:cubicBezTo>
                  <a:cubicBezTo>
                    <a:pt x="467360" y="0"/>
                    <a:pt x="471170" y="762"/>
                    <a:pt x="473710" y="3302"/>
                  </a:cubicBezTo>
                  <a:lnTo>
                    <a:pt x="732282" y="259461"/>
                  </a:lnTo>
                  <a:cubicBezTo>
                    <a:pt x="733933" y="261112"/>
                    <a:pt x="734949" y="263525"/>
                    <a:pt x="734949" y="265938"/>
                  </a:cubicBezTo>
                  <a:cubicBezTo>
                    <a:pt x="734949" y="268351"/>
                    <a:pt x="733933" y="270637"/>
                    <a:pt x="732282" y="272415"/>
                  </a:cubicBezTo>
                  <a:lnTo>
                    <a:pt x="473710" y="528320"/>
                  </a:lnTo>
                  <a:cubicBezTo>
                    <a:pt x="471170" y="530860"/>
                    <a:pt x="467233" y="531622"/>
                    <a:pt x="463931" y="530225"/>
                  </a:cubicBezTo>
                  <a:cubicBezTo>
                    <a:pt x="460629" y="528828"/>
                    <a:pt x="458343" y="525526"/>
                    <a:pt x="458343" y="521843"/>
                  </a:cubicBezTo>
                  <a:lnTo>
                    <a:pt x="458343" y="393827"/>
                  </a:lnTo>
                  <a:lnTo>
                    <a:pt x="467360" y="393827"/>
                  </a:lnTo>
                  <a:lnTo>
                    <a:pt x="467360" y="402844"/>
                  </a:lnTo>
                  <a:lnTo>
                    <a:pt x="9017" y="402844"/>
                  </a:lnTo>
                  <a:cubicBezTo>
                    <a:pt x="4064" y="402844"/>
                    <a:pt x="0" y="398780"/>
                    <a:pt x="0" y="393827"/>
                  </a:cubicBezTo>
                  <a:lnTo>
                    <a:pt x="0" y="137795"/>
                  </a:lnTo>
                  <a:cubicBezTo>
                    <a:pt x="0" y="132842"/>
                    <a:pt x="4064" y="128778"/>
                    <a:pt x="9017" y="128778"/>
                  </a:cubicBezTo>
                  <a:moveTo>
                    <a:pt x="9017" y="146812"/>
                  </a:moveTo>
                  <a:lnTo>
                    <a:pt x="9017" y="137795"/>
                  </a:lnTo>
                  <a:lnTo>
                    <a:pt x="18034" y="137795"/>
                  </a:lnTo>
                  <a:lnTo>
                    <a:pt x="18034" y="393827"/>
                  </a:lnTo>
                  <a:lnTo>
                    <a:pt x="9017" y="393827"/>
                  </a:lnTo>
                  <a:lnTo>
                    <a:pt x="9017" y="384810"/>
                  </a:lnTo>
                  <a:lnTo>
                    <a:pt x="467360" y="384810"/>
                  </a:lnTo>
                  <a:cubicBezTo>
                    <a:pt x="472313" y="384810"/>
                    <a:pt x="476377" y="388874"/>
                    <a:pt x="476377" y="393827"/>
                  </a:cubicBezTo>
                  <a:lnTo>
                    <a:pt x="476377" y="521843"/>
                  </a:lnTo>
                  <a:lnTo>
                    <a:pt x="467360" y="521843"/>
                  </a:lnTo>
                  <a:lnTo>
                    <a:pt x="461010" y="515366"/>
                  </a:lnTo>
                  <a:lnTo>
                    <a:pt x="719582" y="259461"/>
                  </a:lnTo>
                  <a:lnTo>
                    <a:pt x="725932" y="265938"/>
                  </a:lnTo>
                  <a:lnTo>
                    <a:pt x="719582" y="272415"/>
                  </a:lnTo>
                  <a:lnTo>
                    <a:pt x="461010" y="16256"/>
                  </a:lnTo>
                  <a:lnTo>
                    <a:pt x="467360" y="9779"/>
                  </a:lnTo>
                  <a:lnTo>
                    <a:pt x="476377" y="9779"/>
                  </a:lnTo>
                  <a:lnTo>
                    <a:pt x="476377" y="137795"/>
                  </a:lnTo>
                  <a:cubicBezTo>
                    <a:pt x="476377" y="142748"/>
                    <a:pt x="472313" y="146812"/>
                    <a:pt x="467360" y="146812"/>
                  </a:cubicBezTo>
                  <a:lnTo>
                    <a:pt x="9017" y="146812"/>
                  </a:lnTo>
                  <a:close/>
                </a:path>
              </a:pathLst>
            </a:custGeom>
            <a:solidFill>
              <a:srgbClr val="224B50"/>
            </a:solidFill>
          </p:spPr>
        </p:sp>
      </p:grpSp>
      <p:sp>
        <p:nvSpPr>
          <p:cNvPr id="17" name="TextBox 12">
            <a:extLst>
              <a:ext uri="{FF2B5EF4-FFF2-40B4-BE49-F238E27FC236}">
                <a16:creationId xmlns:a16="http://schemas.microsoft.com/office/drawing/2014/main" id="{2AB76B76-9F05-DC7C-D914-DDFC85EF5BCC}"/>
              </a:ext>
            </a:extLst>
          </p:cNvPr>
          <p:cNvSpPr txBox="1"/>
          <p:nvPr/>
        </p:nvSpPr>
        <p:spPr>
          <a:xfrm>
            <a:off x="5411445" y="5461653"/>
            <a:ext cx="4324349" cy="32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0"/>
              </a:lnSpc>
            </a:pPr>
            <a:r>
              <a:rPr lang="en-US" sz="2133" spc="-85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RNA </a:t>
            </a:r>
            <a:r>
              <a:rPr lang="en-US" sz="2133" spc="-85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íntegro</a:t>
            </a:r>
            <a:r>
              <a:rPr lang="en-US" sz="2133" spc="-85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133" spc="-85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em</a:t>
            </a:r>
            <a:r>
              <a:rPr lang="en-US" sz="2133" spc="-85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Drosophila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204AE7C-F715-44CF-9F41-FF05296DA825}"/>
              </a:ext>
            </a:extLst>
          </p:cNvPr>
          <p:cNvSpPr txBox="1"/>
          <p:nvPr/>
        </p:nvSpPr>
        <p:spPr>
          <a:xfrm>
            <a:off x="9931961" y="8295991"/>
            <a:ext cx="8842122" cy="50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9630" lvl="1">
              <a:lnSpc>
                <a:spcPts val="4095"/>
              </a:lnSpc>
            </a:pPr>
            <a:r>
              <a:rPr lang="en-US" sz="3413" spc="-136" dirty="0" err="1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Razão</a:t>
            </a:r>
            <a:r>
              <a:rPr lang="en-US" sz="3413" spc="-136" dirty="0">
                <a:solidFill>
                  <a:srgbClr val="00206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260/280 e 260/230 &gt; 1.8 ~ 1.9 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6BF947C3-941D-493F-5D9A-717824617F7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80" b="180"/>
          <a:stretch>
            <a:fillRect/>
          </a:stretch>
        </p:blipFill>
        <p:spPr>
          <a:xfrm>
            <a:off x="10739691" y="4916753"/>
            <a:ext cx="3138958" cy="2887841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48269491-0390-0DBF-DA2D-5E4089768F5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85" r="285"/>
          <a:stretch>
            <a:fillRect/>
          </a:stretch>
        </p:blipFill>
        <p:spPr>
          <a:xfrm>
            <a:off x="14353022" y="4686300"/>
            <a:ext cx="2227447" cy="32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95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088DC-A755-EF05-84DA-1323243EE65E}"/>
              </a:ext>
            </a:extLst>
          </p:cNvPr>
          <p:cNvSpPr txBox="1"/>
          <p:nvPr/>
        </p:nvSpPr>
        <p:spPr>
          <a:xfrm>
            <a:off x="4343400" y="714647"/>
            <a:ext cx="9225418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4400" spc="-17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Preparo</a:t>
            </a:r>
            <a:r>
              <a:rPr lang="en-US" sz="4400" spc="-17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4400" spc="-17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bibliotecas</a:t>
            </a:r>
            <a:r>
              <a:rPr lang="en-US" sz="4400" spc="-17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RNA-Seq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C930A-3049-5486-6670-9FFACD8E0789}"/>
              </a:ext>
            </a:extLst>
          </p:cNvPr>
          <p:cNvSpPr txBox="1"/>
          <p:nvPr/>
        </p:nvSpPr>
        <p:spPr>
          <a:xfrm>
            <a:off x="3232960" y="2919042"/>
            <a:ext cx="97572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164723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Que </a:t>
            </a:r>
            <a:r>
              <a:rPr lang="en-US" sz="36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plataforma</a:t>
            </a: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usar?</a:t>
            </a:r>
          </a:p>
          <a:p>
            <a:pPr marL="0" lvl="1" indent="-164723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Poly(A) </a:t>
            </a:r>
            <a:r>
              <a:rPr lang="en-US" sz="36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ou</a:t>
            </a: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6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depleção</a:t>
            </a: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RNA </a:t>
            </a:r>
            <a:r>
              <a:rPr lang="en-US" sz="36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ribossomal</a:t>
            </a: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  <a:p>
            <a:pPr marL="0" lvl="2" indent="-164723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mRNA </a:t>
            </a:r>
            <a:r>
              <a:rPr lang="en-US" sz="36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ou</a:t>
            </a: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outros RNAs</a:t>
            </a:r>
          </a:p>
          <a:p>
            <a:pPr marL="0" lvl="1" indent="-164723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Single-end or Paired end ?</a:t>
            </a:r>
          </a:p>
          <a:p>
            <a:pPr marL="0" lvl="1" indent="-164723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Stranded </a:t>
            </a:r>
            <a:r>
              <a:rPr lang="en-US" sz="36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ou</a:t>
            </a: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6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não</a:t>
            </a: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?</a:t>
            </a:r>
          </a:p>
          <a:p>
            <a:pPr marL="0" lvl="1" indent="-164723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6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Quanto</a:t>
            </a: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6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sequenciar</a:t>
            </a: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?</a:t>
            </a:r>
          </a:p>
          <a:p>
            <a:pPr marL="0" lvl="1" indent="-164723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36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Que kit usar ?</a:t>
            </a:r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3EE2A825-646D-4120-C227-E425D96FA28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23"/>
          <a:stretch>
            <a:fillRect/>
          </a:stretch>
        </p:blipFill>
        <p:spPr>
          <a:xfrm>
            <a:off x="14650258" y="5365866"/>
            <a:ext cx="2904067" cy="295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5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49644-748E-DCCC-EF96-5CBEAFAE228B}"/>
              </a:ext>
            </a:extLst>
          </p:cNvPr>
          <p:cNvSpPr txBox="1"/>
          <p:nvPr/>
        </p:nvSpPr>
        <p:spPr>
          <a:xfrm>
            <a:off x="4114800" y="730130"/>
            <a:ext cx="9225418" cy="597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86"/>
              </a:lnSpc>
            </a:pPr>
            <a:r>
              <a:rPr lang="en-US" sz="4000" spc="-102" dirty="0" err="1">
                <a:solidFill>
                  <a:srgbClr val="002060"/>
                </a:solidFill>
                <a:latin typeface="+mj-lt"/>
              </a:rPr>
              <a:t>Visão</a:t>
            </a:r>
            <a:r>
              <a:rPr lang="en-US" sz="4000" spc="-102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4000" spc="-102" dirty="0" err="1">
                <a:solidFill>
                  <a:srgbClr val="002060"/>
                </a:solidFill>
                <a:latin typeface="+mj-lt"/>
              </a:rPr>
              <a:t>geral</a:t>
            </a:r>
            <a:r>
              <a:rPr lang="en-US" sz="4000" spc="-102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pic>
        <p:nvPicPr>
          <p:cNvPr id="8" name="Picture 2">
            <a:hlinkClick r:id="" action="ppaction://media"/>
            <a:extLst>
              <a:ext uri="{FF2B5EF4-FFF2-40B4-BE49-F238E27FC236}">
                <a16:creationId xmlns:a16="http://schemas.microsoft.com/office/drawing/2014/main" id="{EC44D300-A001-EEF8-A022-9D02E8139F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4572000" y="1280026"/>
            <a:ext cx="7924800" cy="874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99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602BD-CD4D-7BAB-0B9B-FD564B7A85E9}"/>
              </a:ext>
            </a:extLst>
          </p:cNvPr>
          <p:cNvSpPr txBox="1"/>
          <p:nvPr/>
        </p:nvSpPr>
        <p:spPr>
          <a:xfrm>
            <a:off x="4038600" y="817422"/>
            <a:ext cx="9225418" cy="99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Que </a:t>
            </a:r>
            <a:r>
              <a:rPr lang="en-US" sz="44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plataforma</a:t>
            </a:r>
            <a:r>
              <a:rPr lang="en-US" sz="44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usar ?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C9478B4F-EAB3-058C-9132-61A04EFBF75C}"/>
              </a:ext>
            </a:extLst>
          </p:cNvPr>
          <p:cNvSpPr txBox="1"/>
          <p:nvPr/>
        </p:nvSpPr>
        <p:spPr>
          <a:xfrm>
            <a:off x="1846801" y="2537005"/>
            <a:ext cx="8598747" cy="69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err="1"/>
              <a:t>Tecnologias</a:t>
            </a:r>
            <a:r>
              <a:rPr lang="en-US" sz="3200" dirty="0"/>
              <a:t> de </a:t>
            </a:r>
            <a:r>
              <a:rPr lang="en-US" sz="3200" dirty="0" err="1"/>
              <a:t>sequenciamento</a:t>
            </a:r>
            <a:r>
              <a:rPr lang="en-US" sz="3200" dirty="0"/>
              <a:t> </a:t>
            </a:r>
            <a:r>
              <a:rPr lang="en-US" sz="3200" dirty="0" err="1"/>
              <a:t>disponíveis</a:t>
            </a: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 High throughput</a:t>
            </a:r>
          </a:p>
          <a:p>
            <a:pPr marL="734753" lvl="2" indent="-244918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dirty="0"/>
              <a:t>Illumina Next-Seq</a:t>
            </a:r>
          </a:p>
          <a:p>
            <a:pPr marL="734753" lvl="2" indent="-244918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dirty="0"/>
              <a:t>Illumina </a:t>
            </a:r>
            <a:r>
              <a:rPr lang="en-US" sz="3200" dirty="0" err="1"/>
              <a:t>MiSeq</a:t>
            </a:r>
            <a:endParaRPr lang="en-US" sz="3200" dirty="0"/>
          </a:p>
          <a:p>
            <a:pPr marL="734753" lvl="2" indent="-244918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dirty="0"/>
              <a:t>Illumina </a:t>
            </a:r>
            <a:r>
              <a:rPr lang="en-US" sz="3200" dirty="0" err="1"/>
              <a:t>NovaSeq</a:t>
            </a:r>
            <a:endParaRPr lang="en-US" sz="3200" dirty="0"/>
          </a:p>
          <a:p>
            <a:pPr marL="734753" lvl="2" indent="-244918">
              <a:spcBef>
                <a:spcPts val="600"/>
              </a:spcBef>
              <a:spcAft>
                <a:spcPts val="600"/>
              </a:spcAft>
            </a:pPr>
            <a:endParaRPr lang="en-US" sz="3200" dirty="0"/>
          </a:p>
          <a:p>
            <a:pPr marL="734753" lvl="2" indent="-244918">
              <a:spcBef>
                <a:spcPts val="600"/>
              </a:spcBef>
              <a:spcAft>
                <a:spcPts val="600"/>
              </a:spcAft>
            </a:pPr>
            <a:r>
              <a:rPr lang="en-US" sz="3200" dirty="0" err="1"/>
              <a:t>Outras</a:t>
            </a:r>
            <a:endParaRPr lang="en-US" sz="3200" dirty="0"/>
          </a:p>
          <a:p>
            <a:pPr marL="734753" lvl="2" indent="-244918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dirty="0"/>
              <a:t>Sanger</a:t>
            </a:r>
          </a:p>
          <a:p>
            <a:pPr marL="734753" lvl="2" indent="-244918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dirty="0"/>
              <a:t>Ion </a:t>
            </a:r>
          </a:p>
          <a:p>
            <a:pPr marL="734753" lvl="2" indent="-244918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dirty="0"/>
              <a:t>Nanopore </a:t>
            </a:r>
          </a:p>
          <a:p>
            <a:pPr marL="734753" lvl="2" indent="-244918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dirty="0" err="1"/>
              <a:t>Pacbio</a:t>
            </a:r>
            <a:r>
              <a:rPr lang="en-US" sz="3200" dirty="0"/>
              <a:t> 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E4401ED-50E2-2F51-720B-6D09416759A3}"/>
              </a:ext>
            </a:extLst>
          </p:cNvPr>
          <p:cNvSpPr txBox="1"/>
          <p:nvPr/>
        </p:nvSpPr>
        <p:spPr>
          <a:xfrm>
            <a:off x="13873738" y="3350949"/>
            <a:ext cx="1581573" cy="61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986" spc="-119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Illumina…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8CAAB5-696E-048E-414B-0360A790C38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320" t="16001" r="23992" b="11990"/>
          <a:stretch>
            <a:fillRect/>
          </a:stretch>
        </p:blipFill>
        <p:spPr>
          <a:xfrm>
            <a:off x="12659563" y="4610100"/>
            <a:ext cx="3781636" cy="298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9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A6816-B96A-0D1A-095C-465B15ECD644}"/>
              </a:ext>
            </a:extLst>
          </p:cNvPr>
          <p:cNvSpPr txBox="1"/>
          <p:nvPr/>
        </p:nvSpPr>
        <p:spPr>
          <a:xfrm>
            <a:off x="3956691" y="991240"/>
            <a:ext cx="11010900" cy="545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40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Seleção</a:t>
            </a:r>
            <a:r>
              <a:rPr lang="en-US" sz="40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poli-A </a:t>
            </a:r>
            <a:r>
              <a:rPr lang="en-US" sz="40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ou</a:t>
            </a:r>
            <a:r>
              <a:rPr lang="en-US" sz="40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0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depleção</a:t>
            </a:r>
            <a:r>
              <a:rPr lang="en-US" sz="40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RNA </a:t>
            </a:r>
            <a:r>
              <a:rPr lang="en-US" sz="40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ribossomal</a:t>
            </a:r>
            <a:endParaRPr lang="en-US" sz="4000" spc="-11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712ADC0F-F468-3C2C-D7E0-371C9630CB33}"/>
              </a:ext>
            </a:extLst>
          </p:cNvPr>
          <p:cNvSpPr txBox="1"/>
          <p:nvPr/>
        </p:nvSpPr>
        <p:spPr>
          <a:xfrm>
            <a:off x="2819400" y="2337465"/>
            <a:ext cx="11957636" cy="433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000" spc="-119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Depende</a:t>
            </a:r>
            <a:r>
              <a:rPr lang="en-US" sz="4000" spc="-119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do </a:t>
            </a:r>
            <a:r>
              <a:rPr lang="en-US" sz="4000" spc="-119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objetivo</a:t>
            </a:r>
            <a:r>
              <a:rPr lang="en-US" sz="4000" spc="-119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do </a:t>
            </a:r>
            <a:r>
              <a:rPr lang="en-US" sz="4000" spc="-119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trabalho</a:t>
            </a:r>
            <a:endParaRPr lang="en-US" sz="4000" spc="-119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62207" lvl="2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spc="-85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Montagem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novo transcriptoma 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Wingdings" pitchFamily="2" charset="2"/>
              </a:rPr>
              <a:t> 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85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depleção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rRNA</a:t>
            </a:r>
          </a:p>
          <a:p>
            <a:pPr marL="762207" lvl="2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DE  </a:t>
            </a:r>
            <a:r>
              <a:rPr lang="en-US" sz="3200" spc="-85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enriquecimento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poli(A)</a:t>
            </a:r>
          </a:p>
          <a:p>
            <a:pPr marL="1249875" lvl="3">
              <a:spcBef>
                <a:spcPts val="600"/>
              </a:spcBef>
              <a:spcAft>
                <a:spcPts val="600"/>
              </a:spcAft>
            </a:pPr>
            <a:endParaRPr lang="en-US" sz="3200" spc="-85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49875" lvl="3">
              <a:spcBef>
                <a:spcPts val="600"/>
              </a:spcBef>
              <a:spcAft>
                <a:spcPts val="600"/>
              </a:spcAft>
              <a:buFont typeface="Arial"/>
              <a:buChar char="￭"/>
            </a:pPr>
            <a:r>
              <a:rPr lang="en-US" sz="3200" spc="-85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Metatranscriptômica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Wingdings" pitchFamily="2" charset="2"/>
              </a:rPr>
              <a:t> </a:t>
            </a:r>
            <a:r>
              <a:rPr lang="en-US" sz="3200" spc="-85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depleção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do rRNA para </a:t>
            </a:r>
            <a:r>
              <a:rPr lang="en-US" sz="3200" spc="-85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sequenciamento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e poli(A) do </a:t>
            </a:r>
            <a:r>
              <a:rPr lang="en-US" sz="3200" spc="-85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hospedeiro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85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por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85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métodos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85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computacionais</a:t>
            </a:r>
            <a:r>
              <a:rPr lang="en-US" sz="3200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1249875" lvl="3">
              <a:spcBef>
                <a:spcPts val="600"/>
              </a:spcBef>
              <a:spcAft>
                <a:spcPts val="600"/>
              </a:spcAft>
            </a:pPr>
            <a:endParaRPr lang="en-US" sz="3200" spc="-85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051688F-AC4C-F200-2513-A0F9F7F8F3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34000" y="7478192"/>
            <a:ext cx="6595840" cy="21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77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93E93-AC23-666A-6646-FD793E592D69}"/>
              </a:ext>
            </a:extLst>
          </p:cNvPr>
          <p:cNvSpPr txBox="1"/>
          <p:nvPr/>
        </p:nvSpPr>
        <p:spPr>
          <a:xfrm>
            <a:off x="4191000" y="782545"/>
            <a:ext cx="9220200" cy="545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40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Tipos</a:t>
            </a:r>
            <a:r>
              <a:rPr lang="en-US" sz="40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40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Bibliotecas</a:t>
            </a:r>
            <a:r>
              <a:rPr lang="en-US" sz="40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: Stranded </a:t>
            </a:r>
            <a:r>
              <a:rPr lang="en-US" sz="40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ou</a:t>
            </a:r>
            <a:r>
              <a:rPr lang="en-US" sz="40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0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não</a:t>
            </a:r>
            <a:r>
              <a:rPr lang="en-US" sz="40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?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B6DB7BE-9265-0798-34CC-B21F19905ED2}"/>
              </a:ext>
            </a:extLst>
          </p:cNvPr>
          <p:cNvSpPr txBox="1"/>
          <p:nvPr/>
        </p:nvSpPr>
        <p:spPr>
          <a:xfrm>
            <a:off x="2701191" y="6863529"/>
            <a:ext cx="13716000" cy="2523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u="sng" spc="-85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Stranded?</a:t>
            </a:r>
          </a:p>
          <a:p>
            <a:pPr marL="616223" lvl="2" indent="-205408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Padrão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agora para kits de </a:t>
            </a: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várias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marcas</a:t>
            </a:r>
            <a:endParaRPr lang="en-US" sz="2400" spc="-76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222421" lvl="3" indent="-305606">
              <a:spcBef>
                <a:spcPts val="600"/>
              </a:spcBef>
              <a:spcAft>
                <a:spcPts val="600"/>
              </a:spcAft>
              <a:buFont typeface="Arial"/>
              <a:buChar char="￭"/>
            </a:pP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Exceção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análises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single cell</a:t>
            </a:r>
          </a:p>
          <a:p>
            <a:pPr marL="616223" lvl="2" indent="-205408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Permite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identificação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transcrição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anti-senso (ex. </a:t>
            </a: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lncRNAs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616223" lvl="2" indent="-205408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Possibilita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quantificação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mais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76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precisa</a:t>
            </a:r>
            <a:r>
              <a:rPr lang="en-US" sz="2400" spc="-76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41256D5E-3461-2866-E8D9-B7A100520CFF}"/>
              </a:ext>
            </a:extLst>
          </p:cNvPr>
          <p:cNvSpPr txBox="1"/>
          <p:nvPr/>
        </p:nvSpPr>
        <p:spPr>
          <a:xfrm>
            <a:off x="3086100" y="2207753"/>
            <a:ext cx="11430000" cy="2431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u="sng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3 </a:t>
            </a:r>
            <a:r>
              <a:rPr lang="en-US" sz="3200" u="sng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tipo</a:t>
            </a:r>
            <a:r>
              <a:rPr lang="en-US" sz="3200" u="sng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3200" u="sng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bibliotecas</a:t>
            </a:r>
            <a:r>
              <a:rPr lang="en-US" sz="3200" u="sng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457200" lvl="3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Unstranded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– a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fita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que o RNA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é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transcrito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é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desconhecida</a:t>
            </a:r>
            <a:endParaRPr lang="en-US" sz="3200" spc="-102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3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Reverse – Reads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transcritas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na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fita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complementar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reversa</a:t>
            </a:r>
            <a:endParaRPr lang="en-US" sz="3200" spc="-102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3">
              <a:spcBef>
                <a:spcPts val="600"/>
              </a:spcBef>
              <a:spcAft>
                <a:spcPts val="600"/>
              </a:spcAft>
              <a:buFont typeface="Arial"/>
              <a:buChar char="⚬"/>
            </a:pP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Forward – Reads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transcritas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na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fita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“</a:t>
            </a:r>
            <a:r>
              <a:rPr lang="en-US" sz="3200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direta</a:t>
            </a:r>
            <a:r>
              <a:rPr lang="en-US" sz="3200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0ABCB8E7-CD21-45B5-215A-610B20C6FF1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191000" y="5022004"/>
            <a:ext cx="7226777" cy="118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34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5AFE950-C5CF-6EBE-2A38-330BE4DE759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340179" y="3009900"/>
            <a:ext cx="4121241" cy="6333874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7179A915-D8D0-338D-7230-75E167AC2AE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821370" y="2962487"/>
            <a:ext cx="3800325" cy="6333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FEB334-3DA9-C07E-737F-2A277ABA359E}"/>
              </a:ext>
            </a:extLst>
          </p:cNvPr>
          <p:cNvSpPr txBox="1"/>
          <p:nvPr/>
        </p:nvSpPr>
        <p:spPr>
          <a:xfrm>
            <a:off x="4953000" y="2328566"/>
            <a:ext cx="2659589" cy="579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2800" spc="-136" dirty="0" err="1">
                <a:latin typeface="+mj-lt"/>
              </a:rPr>
              <a:t>Unstranded</a:t>
            </a:r>
            <a:endParaRPr lang="en-US" sz="2800" spc="-136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4084A-B957-79FD-1AB8-26BD8DC12890}"/>
              </a:ext>
            </a:extLst>
          </p:cNvPr>
          <p:cNvSpPr txBox="1"/>
          <p:nvPr/>
        </p:nvSpPr>
        <p:spPr>
          <a:xfrm>
            <a:off x="11849858" y="2356650"/>
            <a:ext cx="1743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-136" dirty="0">
                <a:latin typeface="+mj-lt"/>
              </a:rPr>
              <a:t>Stranded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2232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66700"/>
            <a:ext cx="15513031" cy="4005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tângulo 2"/>
          <p:cNvSpPr/>
          <p:nvPr/>
        </p:nvSpPr>
        <p:spPr>
          <a:xfrm>
            <a:off x="13670814" y="9910355"/>
            <a:ext cx="4606454" cy="352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88" dirty="0"/>
              <a:t>https://www.youtube.com/watch?v=gMJqZPzKhzc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03" y="5295900"/>
            <a:ext cx="16073438" cy="3954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00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1" name="Graphic 25" descr="DNA">
            <a:extLst>
              <a:ext uri="{FF2B5EF4-FFF2-40B4-BE49-F238E27FC236}">
                <a16:creationId xmlns:a16="http://schemas.microsoft.com/office/drawing/2014/main" id="{089A7869-2326-4998-9894-15B428E4B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52AC1-E03A-AF49-8C17-E5E3A3FA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028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2127A-F160-9D89-C280-9369C065CE0F}"/>
              </a:ext>
            </a:extLst>
          </p:cNvPr>
          <p:cNvSpPr txBox="1"/>
          <p:nvPr/>
        </p:nvSpPr>
        <p:spPr>
          <a:xfrm>
            <a:off x="4532244" y="714647"/>
            <a:ext cx="9223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 err="1"/>
              <a:t>Objetivos</a:t>
            </a:r>
            <a:r>
              <a:rPr lang="en-US" sz="4800" dirty="0"/>
              <a:t> da </a:t>
            </a:r>
            <a:r>
              <a:rPr lang="en-US" sz="4800" dirty="0" err="1"/>
              <a:t>Bioinformatica</a:t>
            </a:r>
            <a:endParaRPr lang="x-none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1AF7B-AFED-AF8D-3608-0A626C27FA13}"/>
              </a:ext>
            </a:extLst>
          </p:cNvPr>
          <p:cNvSpPr txBox="1"/>
          <p:nvPr/>
        </p:nvSpPr>
        <p:spPr>
          <a:xfrm>
            <a:off x="2552700" y="2647304"/>
            <a:ext cx="13182600" cy="582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/>
              <a:t>Desenvolver</a:t>
            </a:r>
            <a:r>
              <a:rPr lang="en-US" sz="3600" b="1" dirty="0"/>
              <a:t> </a:t>
            </a:r>
            <a:r>
              <a:rPr lang="en-US" sz="3600" b="1" dirty="0" err="1"/>
              <a:t>novos</a:t>
            </a:r>
            <a:r>
              <a:rPr lang="en-US" sz="3600" b="1" dirty="0"/>
              <a:t> </a:t>
            </a:r>
            <a:r>
              <a:rPr lang="en-US" sz="3600" b="1" dirty="0" err="1"/>
              <a:t>algoritmos</a:t>
            </a:r>
            <a:r>
              <a:rPr lang="en-US" sz="3600" b="1" dirty="0"/>
              <a:t> e ferramentas </a:t>
            </a:r>
            <a:r>
              <a:rPr lang="en-US" sz="3600" dirty="0"/>
              <a:t> para </a:t>
            </a:r>
            <a:r>
              <a:rPr lang="en-US" sz="3600" dirty="0" err="1"/>
              <a:t>acessar</a:t>
            </a:r>
            <a:r>
              <a:rPr lang="en-US" sz="3600" dirty="0"/>
              <a:t> </a:t>
            </a:r>
            <a:r>
              <a:rPr lang="en-US" sz="3600" dirty="0" err="1"/>
              <a:t>grande</a:t>
            </a:r>
            <a:r>
              <a:rPr lang="en-US" sz="3600" dirty="0"/>
              <a:t> volume de dados </a:t>
            </a:r>
            <a:r>
              <a:rPr lang="en-US" sz="3600" dirty="0" err="1"/>
              <a:t>biológicos</a:t>
            </a:r>
            <a:r>
              <a:rPr lang="en-US" sz="3600" dirty="0"/>
              <a:t>;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/>
              <a:t>Aplicação</a:t>
            </a:r>
            <a:r>
              <a:rPr lang="en-US" sz="3600" b="1" dirty="0"/>
              <a:t> </a:t>
            </a:r>
            <a:r>
              <a:rPr lang="en-US" sz="3600" b="1" dirty="0" err="1"/>
              <a:t>destas</a:t>
            </a:r>
            <a:r>
              <a:rPr lang="en-US" sz="3600" b="1" dirty="0"/>
              <a:t> ferramentas</a:t>
            </a:r>
            <a:r>
              <a:rPr lang="en-US" sz="3600" dirty="0"/>
              <a:t> para </a:t>
            </a:r>
            <a:r>
              <a:rPr lang="en-US" sz="3600" dirty="0" err="1"/>
              <a:t>análise</a:t>
            </a:r>
            <a:r>
              <a:rPr lang="en-US" sz="3600" dirty="0"/>
              <a:t> e </a:t>
            </a:r>
            <a:r>
              <a:rPr lang="en-US" sz="3600" dirty="0" err="1"/>
              <a:t>interpretação</a:t>
            </a:r>
            <a:r>
              <a:rPr lang="en-US" sz="3600" dirty="0"/>
              <a:t> de dados </a:t>
            </a:r>
            <a:r>
              <a:rPr lang="en-US" sz="3600" dirty="0" err="1"/>
              <a:t>biológicos</a:t>
            </a:r>
            <a:r>
              <a:rPr lang="en-US" sz="3600" dirty="0"/>
              <a:t>;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/>
              <a:t>Desenvolvimento</a:t>
            </a:r>
            <a:r>
              <a:rPr lang="en-US" sz="3600" b="1" dirty="0"/>
              <a:t> de banco de dados </a:t>
            </a:r>
            <a:r>
              <a:rPr lang="en-US" sz="3600" dirty="0"/>
              <a:t>para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eficiente</a:t>
            </a:r>
            <a:r>
              <a:rPr lang="en-US" sz="3600" dirty="0"/>
              <a:t> </a:t>
            </a:r>
            <a:r>
              <a:rPr lang="en-US" sz="3600" dirty="0" err="1"/>
              <a:t>armazenagem,a</a:t>
            </a:r>
            <a:r>
              <a:rPr lang="en-US" sz="3600" dirty="0"/>
              <a:t> </a:t>
            </a:r>
            <a:r>
              <a:rPr lang="en-US" sz="3600" dirty="0" err="1"/>
              <a:t>cesso</a:t>
            </a:r>
            <a:r>
              <a:rPr lang="en-US" sz="3600" dirty="0"/>
              <a:t> e </a:t>
            </a:r>
            <a:r>
              <a:rPr lang="en-US" sz="3600" dirty="0" err="1"/>
              <a:t>manutenção</a:t>
            </a:r>
            <a:r>
              <a:rPr lang="en-US" sz="3600" dirty="0"/>
              <a:t> de </a:t>
            </a:r>
            <a:r>
              <a:rPr lang="en-US" sz="3600" dirty="0" err="1"/>
              <a:t>grande</a:t>
            </a:r>
            <a:r>
              <a:rPr lang="en-US" sz="3600" dirty="0"/>
              <a:t> </a:t>
            </a:r>
            <a:r>
              <a:rPr lang="en-US" sz="3600" dirty="0" err="1"/>
              <a:t>informação</a:t>
            </a:r>
            <a:r>
              <a:rPr lang="en-US" sz="3600" dirty="0"/>
              <a:t> </a:t>
            </a:r>
            <a:r>
              <a:rPr lang="en-US" sz="3600" dirty="0" err="1"/>
              <a:t>biológica</a:t>
            </a:r>
            <a:r>
              <a:rPr lang="en-US" sz="3600" b="1" dirty="0"/>
              <a:t>;</a:t>
            </a:r>
            <a:endParaRPr lang="x-none" sz="3600" dirty="0"/>
          </a:p>
        </p:txBody>
      </p:sp>
    </p:spTree>
    <p:extLst>
      <p:ext uri="{BB962C8B-B14F-4D97-AF65-F5344CB8AC3E}">
        <p14:creationId xmlns:p14="http://schemas.microsoft.com/office/powerpoint/2010/main" val="360819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719" y="1393031"/>
            <a:ext cx="10542967" cy="6845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73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5F907-AD26-0825-89C2-69C25AA442A5}"/>
              </a:ext>
            </a:extLst>
          </p:cNvPr>
          <p:cNvSpPr txBox="1"/>
          <p:nvPr/>
        </p:nvSpPr>
        <p:spPr>
          <a:xfrm>
            <a:off x="4419600" y="782545"/>
            <a:ext cx="9220200" cy="545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40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Tipos</a:t>
            </a:r>
            <a:r>
              <a:rPr lang="en-US" sz="40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40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Bibliotecas</a:t>
            </a:r>
            <a:r>
              <a:rPr lang="en-US" sz="40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: Single or paired end ?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36B74A6F-0E91-799E-117E-F978F7165F32}"/>
              </a:ext>
            </a:extLst>
          </p:cNvPr>
          <p:cNvSpPr txBox="1"/>
          <p:nvPr/>
        </p:nvSpPr>
        <p:spPr>
          <a:xfrm>
            <a:off x="4178300" y="4119755"/>
            <a:ext cx="8957335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7"/>
              </a:lnSpc>
            </a:pPr>
            <a:r>
              <a:rPr lang="en-US" sz="2773" b="1" u="sng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Single end (SE)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4AC9DD10-DC77-5755-99AE-4D7A45D88F4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390900" y="1610365"/>
            <a:ext cx="11277599" cy="1478738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F1D7CD52-BBBC-5B49-88A2-898AF618A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191000" y="4651712"/>
            <a:ext cx="10363200" cy="1584960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08E5B791-E438-A879-E4A4-430A3EF8B28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178300" y="6285962"/>
            <a:ext cx="10375900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E496730-605D-9D66-77D9-EF108E101D54}"/>
              </a:ext>
            </a:extLst>
          </p:cNvPr>
          <p:cNvSpPr txBox="1"/>
          <p:nvPr/>
        </p:nvSpPr>
        <p:spPr>
          <a:xfrm>
            <a:off x="2857500" y="2780808"/>
            <a:ext cx="278129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27"/>
              </a:lnSpc>
            </a:pPr>
            <a:r>
              <a:rPr lang="en-US" sz="2773" b="1" u="sng" spc="-11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Paired end (PE)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0ED6846-F535-BEAB-E79F-AE67E6FA2D4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19400" y="3204001"/>
            <a:ext cx="11297713" cy="51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99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39C2D-660E-22F9-092A-5856A7BF963D}"/>
              </a:ext>
            </a:extLst>
          </p:cNvPr>
          <p:cNvSpPr txBox="1"/>
          <p:nvPr/>
        </p:nvSpPr>
        <p:spPr>
          <a:xfrm>
            <a:off x="3924300" y="756315"/>
            <a:ext cx="9220200" cy="55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4400" b="1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SE x PE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FD69C55-70F2-4BF4-065D-E6CB92F43D46}"/>
              </a:ext>
            </a:extLst>
          </p:cNvPr>
          <p:cNvSpPr txBox="1"/>
          <p:nvPr/>
        </p:nvSpPr>
        <p:spPr>
          <a:xfrm>
            <a:off x="4800599" y="2611168"/>
            <a:ext cx="8957335" cy="120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7"/>
              </a:lnSpc>
            </a:pPr>
            <a:r>
              <a:rPr lang="en-US" sz="2773" u="sng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Gene- level SE 50, 75 bp:</a:t>
            </a:r>
          </a:p>
          <a:p>
            <a:pPr>
              <a:lnSpc>
                <a:spcPts val="3071"/>
              </a:lnSpc>
            </a:pPr>
            <a:endParaRPr lang="en-US" sz="2773" u="sng" spc="-11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17115" lvl="2" indent="-272372">
              <a:lnSpc>
                <a:spcPts val="3071"/>
              </a:lnSpc>
              <a:buFont typeface="Arial"/>
              <a:buChar char="⚬"/>
            </a:pPr>
            <a:r>
              <a:rPr lang="en-US" sz="2559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Objetivo</a:t>
            </a:r>
            <a:r>
              <a:rPr lang="en-US" sz="2559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US" sz="2559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lista</a:t>
            </a:r>
            <a:r>
              <a:rPr lang="en-US" sz="2559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DEG </a:t>
            </a:r>
            <a:r>
              <a:rPr lang="en-US" sz="2559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Wingdings" pitchFamily="2" charset="2"/>
              </a:rPr>
              <a:t></a:t>
            </a:r>
            <a:r>
              <a:rPr lang="en-US" sz="2559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SE 75 bp </a:t>
            </a:r>
            <a:r>
              <a:rPr lang="en-US" sz="2559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é</a:t>
            </a:r>
            <a:r>
              <a:rPr lang="en-US" sz="2559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59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suficiente</a:t>
            </a:r>
            <a:endParaRPr lang="en-US" sz="2559" spc="-102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731E9C8-5F35-1A2A-5A79-AE1137C80CF3}"/>
              </a:ext>
            </a:extLst>
          </p:cNvPr>
          <p:cNvSpPr txBox="1"/>
          <p:nvPr/>
        </p:nvSpPr>
        <p:spPr>
          <a:xfrm>
            <a:off x="11414323" y="8725686"/>
            <a:ext cx="350185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47"/>
              </a:lnSpc>
            </a:pPr>
            <a:r>
              <a:rPr lang="en-US" sz="1706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Chhangawala</a:t>
            </a:r>
            <a:r>
              <a:rPr lang="en-US" sz="1706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al. (2015) 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516B009-CCCB-3430-543B-CDD727E2EFE7}"/>
              </a:ext>
            </a:extLst>
          </p:cNvPr>
          <p:cNvSpPr txBox="1"/>
          <p:nvPr/>
        </p:nvSpPr>
        <p:spPr>
          <a:xfrm>
            <a:off x="4800600" y="4209469"/>
            <a:ext cx="8957335" cy="120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7"/>
              </a:lnSpc>
            </a:pPr>
            <a:r>
              <a:rPr lang="en-US" sz="2773" u="sng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Isoform- level PE 100, 150 bp:</a:t>
            </a:r>
          </a:p>
          <a:p>
            <a:pPr>
              <a:lnSpc>
                <a:spcPts val="3071"/>
              </a:lnSpc>
            </a:pPr>
            <a:endParaRPr lang="en-US" sz="2773" u="sng" spc="-11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17115" lvl="2" indent="-272372">
              <a:lnSpc>
                <a:spcPts val="3071"/>
              </a:lnSpc>
              <a:buFont typeface="Arial"/>
              <a:buChar char="⚬"/>
            </a:pPr>
            <a:r>
              <a:rPr lang="en-US" sz="2559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Quanto</a:t>
            </a:r>
            <a:r>
              <a:rPr lang="en-US" sz="2559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59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maior</a:t>
            </a:r>
            <a:r>
              <a:rPr lang="en-US" sz="2559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a read </a:t>
            </a:r>
            <a:r>
              <a:rPr lang="en-US" sz="2559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melhor</a:t>
            </a:r>
            <a:r>
              <a:rPr lang="en-US" sz="2559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e PE </a:t>
            </a:r>
            <a:r>
              <a:rPr lang="en-US" sz="2559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é</a:t>
            </a:r>
            <a:r>
              <a:rPr lang="en-US" sz="2559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559" spc="-102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suficiente</a:t>
            </a:r>
            <a:endParaRPr lang="en-US" sz="2559" spc="-102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740111A-90A5-11B4-9165-C78F673D5ED9}"/>
              </a:ext>
            </a:extLst>
          </p:cNvPr>
          <p:cNvSpPr txBox="1"/>
          <p:nvPr/>
        </p:nvSpPr>
        <p:spPr>
          <a:xfrm>
            <a:off x="4800600" y="5706325"/>
            <a:ext cx="8957335" cy="122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7"/>
              </a:lnSpc>
            </a:pPr>
            <a:r>
              <a:rPr lang="en-US" sz="2773" u="sng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Exon capturing:</a:t>
            </a:r>
          </a:p>
          <a:p>
            <a:pPr>
              <a:lnSpc>
                <a:spcPts val="3327"/>
              </a:lnSpc>
            </a:pPr>
            <a:endParaRPr lang="en-US" sz="2773" u="sng" spc="-11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17115" lvl="2" indent="-272372">
              <a:lnSpc>
                <a:spcPts val="3071"/>
              </a:lnSpc>
              <a:buFont typeface="Arial"/>
              <a:buChar char="⚬"/>
            </a:pPr>
            <a:r>
              <a:rPr lang="en-US" sz="2559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PE 50, 75 bp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B94EE97-AA2D-2E5E-6FD8-3DA65A7BF789}"/>
              </a:ext>
            </a:extLst>
          </p:cNvPr>
          <p:cNvSpPr txBox="1"/>
          <p:nvPr/>
        </p:nvSpPr>
        <p:spPr>
          <a:xfrm>
            <a:off x="4800600" y="7430220"/>
            <a:ext cx="8957335" cy="122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7"/>
              </a:lnSpc>
            </a:pPr>
            <a:r>
              <a:rPr lang="en-US" sz="2773" u="sng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miRNAs:</a:t>
            </a:r>
          </a:p>
          <a:p>
            <a:pPr>
              <a:lnSpc>
                <a:spcPts val="3327"/>
              </a:lnSpc>
            </a:pPr>
            <a:endParaRPr lang="en-US" sz="2773" u="sng" spc="-11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17115" lvl="2" indent="-272372">
              <a:lnSpc>
                <a:spcPts val="3071"/>
              </a:lnSpc>
              <a:buFont typeface="Arial"/>
              <a:buChar char="⚬"/>
            </a:pPr>
            <a:r>
              <a:rPr lang="en-US" sz="2559" spc="-102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SE 50 a 75 bp</a:t>
            </a:r>
          </a:p>
        </p:txBody>
      </p:sp>
    </p:spTree>
    <p:extLst>
      <p:ext uri="{BB962C8B-B14F-4D97-AF65-F5344CB8AC3E}">
        <p14:creationId xmlns:p14="http://schemas.microsoft.com/office/powerpoint/2010/main" val="3437934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DC492-59DC-3924-706D-730B8122188A}"/>
              </a:ext>
            </a:extLst>
          </p:cNvPr>
          <p:cNvSpPr txBox="1"/>
          <p:nvPr/>
        </p:nvSpPr>
        <p:spPr>
          <a:xfrm>
            <a:off x="4533900" y="965840"/>
            <a:ext cx="9220200" cy="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36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 </a:t>
            </a:r>
            <a:r>
              <a:rPr lang="en-US" sz="36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fluxo</a:t>
            </a:r>
            <a:r>
              <a:rPr lang="en-US" sz="36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do </a:t>
            </a:r>
            <a:r>
              <a:rPr lang="en-US" sz="36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preparo</a:t>
            </a:r>
            <a:r>
              <a:rPr lang="en-US" sz="36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36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bibliotecas</a:t>
            </a:r>
            <a:endParaRPr lang="en-US" sz="3600" spc="-11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71116DF4-CFAF-4D4A-8998-7BAFC9A39D7F}"/>
              </a:ext>
            </a:extLst>
          </p:cNvPr>
          <p:cNvSpPr txBox="1"/>
          <p:nvPr/>
        </p:nvSpPr>
        <p:spPr>
          <a:xfrm>
            <a:off x="9178714" y="9128800"/>
            <a:ext cx="4549986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Martin J.A. and Wang Z.(2011)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723F340-FE77-6C6D-2E5C-04517AE4896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4787" b="59386"/>
          <a:stretch>
            <a:fillRect/>
          </a:stretch>
        </p:blipFill>
        <p:spPr>
          <a:xfrm>
            <a:off x="311225" y="1971999"/>
            <a:ext cx="6163759" cy="703556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AD48D32-0584-A24D-2A27-E5A69AF2F4E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0246" r="54787" b="29507"/>
          <a:stretch>
            <a:fillRect/>
          </a:stretch>
        </p:blipFill>
        <p:spPr>
          <a:xfrm>
            <a:off x="6705600" y="2622913"/>
            <a:ext cx="6359475" cy="5405833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0C89B69E-A31A-9955-0416-BE63085501E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88298" r="54787" b="3"/>
          <a:stretch>
            <a:fillRect/>
          </a:stretch>
        </p:blipFill>
        <p:spPr>
          <a:xfrm>
            <a:off x="13295691" y="4353169"/>
            <a:ext cx="4947962" cy="162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49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29D9E-6834-CA96-6394-AE907A369739}"/>
              </a:ext>
            </a:extLst>
          </p:cNvPr>
          <p:cNvSpPr txBox="1"/>
          <p:nvPr/>
        </p:nvSpPr>
        <p:spPr>
          <a:xfrm>
            <a:off x="4171950" y="769015"/>
            <a:ext cx="9944100" cy="55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44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Como saber se as </a:t>
            </a:r>
            <a:r>
              <a:rPr lang="en-US" sz="44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bibliotecas</a:t>
            </a:r>
            <a:r>
              <a:rPr lang="en-US" sz="44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spc="-110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ficaram</a:t>
            </a:r>
            <a:r>
              <a:rPr lang="en-US" sz="4400" spc="-11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boas ?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E6B3F123-0DA8-D8DF-C597-6847B31EDBA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7" r="47"/>
          <a:stretch>
            <a:fillRect/>
          </a:stretch>
        </p:blipFill>
        <p:spPr>
          <a:xfrm>
            <a:off x="529349" y="4866850"/>
            <a:ext cx="5412137" cy="355882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7F13CE51-FBDE-F2EF-97D6-FF0EC62AB67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6" r="66"/>
          <a:stretch>
            <a:fillRect/>
          </a:stretch>
        </p:blipFill>
        <p:spPr>
          <a:xfrm>
            <a:off x="6096000" y="4533899"/>
            <a:ext cx="1600200" cy="4274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5AC820-0177-F003-54DC-7B8F52774868}"/>
              </a:ext>
            </a:extLst>
          </p:cNvPr>
          <p:cNvSpPr txBox="1"/>
          <p:nvPr/>
        </p:nvSpPr>
        <p:spPr>
          <a:xfrm>
            <a:off x="2045982" y="3817519"/>
            <a:ext cx="316018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3200" spc="-11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Bioanalyzer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BC235E6-B8BA-F3B4-9261-16C24366E42E}"/>
              </a:ext>
            </a:extLst>
          </p:cNvPr>
          <p:cNvSpPr txBox="1"/>
          <p:nvPr/>
        </p:nvSpPr>
        <p:spPr>
          <a:xfrm>
            <a:off x="1675670" y="8706882"/>
            <a:ext cx="3119494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5"/>
              </a:lnSpc>
            </a:pPr>
            <a:r>
              <a:rPr lang="en-US" sz="1279" dirty="0" err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TruSeq</a:t>
            </a:r>
            <a:r>
              <a:rPr lang="en-US" sz="1279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RNA Sample Preparation v2 Guide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347C3611-45B8-4962-D5AE-112B9CA4A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8" b="28"/>
          <a:stretch>
            <a:fillRect/>
          </a:stretch>
        </p:blipFill>
        <p:spPr>
          <a:xfrm>
            <a:off x="12275268" y="4162208"/>
            <a:ext cx="3681561" cy="2367952"/>
          </a:xfrm>
          <a:prstGeom prst="rect">
            <a:avLst/>
          </a:prstGeom>
        </p:spPr>
      </p:pic>
      <p:sp>
        <p:nvSpPr>
          <p:cNvPr id="17" name="TextBox 19">
            <a:extLst>
              <a:ext uri="{FF2B5EF4-FFF2-40B4-BE49-F238E27FC236}">
                <a16:creationId xmlns:a16="http://schemas.microsoft.com/office/drawing/2014/main" id="{697EBB47-C99A-7A18-8487-72A218B72037}"/>
              </a:ext>
            </a:extLst>
          </p:cNvPr>
          <p:cNvSpPr txBox="1"/>
          <p:nvPr/>
        </p:nvSpPr>
        <p:spPr>
          <a:xfrm>
            <a:off x="12572872" y="9827940"/>
            <a:ext cx="3413293" cy="19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35"/>
              </a:lnSpc>
            </a:pPr>
            <a:r>
              <a:rPr lang="en-US" sz="1279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</a:t>
            </a:r>
            <a:r>
              <a:rPr lang="en-US" sz="1279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www.kapabiosystems.com</a:t>
            </a:r>
            <a:r>
              <a:rPr lang="en-US" sz="1279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</a:p>
        </p:txBody>
      </p:sp>
      <p:pic>
        <p:nvPicPr>
          <p:cNvPr id="18" name="Picture 20">
            <a:extLst>
              <a:ext uri="{FF2B5EF4-FFF2-40B4-BE49-F238E27FC236}">
                <a16:creationId xmlns:a16="http://schemas.microsoft.com/office/drawing/2014/main" id="{3B1BF0B0-1490-0401-7026-84177C91430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0" r="70"/>
          <a:stretch>
            <a:fillRect/>
          </a:stretch>
        </p:blipFill>
        <p:spPr>
          <a:xfrm>
            <a:off x="12624319" y="6572453"/>
            <a:ext cx="2983461" cy="31455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825CD1-430D-F1EB-975A-C29617406352}"/>
              </a:ext>
            </a:extLst>
          </p:cNvPr>
          <p:cNvSpPr txBox="1"/>
          <p:nvPr/>
        </p:nvSpPr>
        <p:spPr>
          <a:xfrm>
            <a:off x="13056434" y="3490507"/>
            <a:ext cx="184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spc="-11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qPCR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49404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E9898E-FD60-4412-B563-C77CADD5E341}"/>
              </a:ext>
            </a:extLst>
          </p:cNvPr>
          <p:cNvSpPr txBox="1"/>
          <p:nvPr/>
        </p:nvSpPr>
        <p:spPr>
          <a:xfrm>
            <a:off x="958321" y="1005327"/>
            <a:ext cx="16364460" cy="1598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dirty="0" err="1">
                <a:latin typeface="+mj-lt"/>
                <a:ea typeface="+mj-ea"/>
                <a:cs typeface="+mj-cs"/>
              </a:rPr>
              <a:t>Análises</a:t>
            </a:r>
            <a:r>
              <a:rPr lang="en-US" sz="9900" dirty="0">
                <a:latin typeface="+mj-lt"/>
                <a:ea typeface="+mj-ea"/>
                <a:cs typeface="+mj-cs"/>
              </a:rPr>
              <a:t> de Bioinformatics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4064" y="2700132"/>
            <a:ext cx="8115300" cy="27432"/>
          </a:xfrm>
          <a:custGeom>
            <a:avLst/>
            <a:gdLst>
              <a:gd name="connsiteX0" fmla="*/ 0 w 8115300"/>
              <a:gd name="connsiteY0" fmla="*/ 0 h 27432"/>
              <a:gd name="connsiteX1" fmla="*/ 432816 w 8115300"/>
              <a:gd name="connsiteY1" fmla="*/ 0 h 27432"/>
              <a:gd name="connsiteX2" fmla="*/ 1190244 w 8115300"/>
              <a:gd name="connsiteY2" fmla="*/ 0 h 27432"/>
              <a:gd name="connsiteX3" fmla="*/ 1623060 w 8115300"/>
              <a:gd name="connsiteY3" fmla="*/ 0 h 27432"/>
              <a:gd name="connsiteX4" fmla="*/ 2218182 w 8115300"/>
              <a:gd name="connsiteY4" fmla="*/ 0 h 27432"/>
              <a:gd name="connsiteX5" fmla="*/ 3056763 w 8115300"/>
              <a:gd name="connsiteY5" fmla="*/ 0 h 27432"/>
              <a:gd name="connsiteX6" fmla="*/ 3733038 w 8115300"/>
              <a:gd name="connsiteY6" fmla="*/ 0 h 27432"/>
              <a:gd name="connsiteX7" fmla="*/ 4490466 w 8115300"/>
              <a:gd name="connsiteY7" fmla="*/ 0 h 27432"/>
              <a:gd name="connsiteX8" fmla="*/ 5085588 w 8115300"/>
              <a:gd name="connsiteY8" fmla="*/ 0 h 27432"/>
              <a:gd name="connsiteX9" fmla="*/ 5761863 w 8115300"/>
              <a:gd name="connsiteY9" fmla="*/ 0 h 27432"/>
              <a:gd name="connsiteX10" fmla="*/ 6600444 w 8115300"/>
              <a:gd name="connsiteY10" fmla="*/ 0 h 27432"/>
              <a:gd name="connsiteX11" fmla="*/ 7114413 w 8115300"/>
              <a:gd name="connsiteY11" fmla="*/ 0 h 27432"/>
              <a:gd name="connsiteX12" fmla="*/ 8115300 w 8115300"/>
              <a:gd name="connsiteY12" fmla="*/ 0 h 27432"/>
              <a:gd name="connsiteX13" fmla="*/ 8115300 w 8115300"/>
              <a:gd name="connsiteY13" fmla="*/ 27432 h 27432"/>
              <a:gd name="connsiteX14" fmla="*/ 7520178 w 8115300"/>
              <a:gd name="connsiteY14" fmla="*/ 27432 h 27432"/>
              <a:gd name="connsiteX15" fmla="*/ 7087362 w 8115300"/>
              <a:gd name="connsiteY15" fmla="*/ 27432 h 27432"/>
              <a:gd name="connsiteX16" fmla="*/ 6411087 w 8115300"/>
              <a:gd name="connsiteY16" fmla="*/ 27432 h 27432"/>
              <a:gd name="connsiteX17" fmla="*/ 5897118 w 8115300"/>
              <a:gd name="connsiteY17" fmla="*/ 27432 h 27432"/>
              <a:gd name="connsiteX18" fmla="*/ 5220843 w 8115300"/>
              <a:gd name="connsiteY18" fmla="*/ 27432 h 27432"/>
              <a:gd name="connsiteX19" fmla="*/ 4544568 w 8115300"/>
              <a:gd name="connsiteY19" fmla="*/ 27432 h 27432"/>
              <a:gd name="connsiteX20" fmla="*/ 3868293 w 8115300"/>
              <a:gd name="connsiteY20" fmla="*/ 27432 h 27432"/>
              <a:gd name="connsiteX21" fmla="*/ 3192018 w 8115300"/>
              <a:gd name="connsiteY21" fmla="*/ 27432 h 27432"/>
              <a:gd name="connsiteX22" fmla="*/ 2596896 w 8115300"/>
              <a:gd name="connsiteY22" fmla="*/ 27432 h 27432"/>
              <a:gd name="connsiteX23" fmla="*/ 1839468 w 8115300"/>
              <a:gd name="connsiteY23" fmla="*/ 27432 h 27432"/>
              <a:gd name="connsiteX24" fmla="*/ 1163193 w 8115300"/>
              <a:gd name="connsiteY24" fmla="*/ 27432 h 27432"/>
              <a:gd name="connsiteX25" fmla="*/ 0 w 8115300"/>
              <a:gd name="connsiteY25" fmla="*/ 27432 h 27432"/>
              <a:gd name="connsiteX26" fmla="*/ 0 w 8115300"/>
              <a:gd name="connsiteY26" fmla="*/ 0 h 27432"/>
              <a:gd name="connsiteX0" fmla="*/ 0 w 8115300"/>
              <a:gd name="connsiteY0" fmla="*/ 0 h 27432"/>
              <a:gd name="connsiteX1" fmla="*/ 595122 w 8115300"/>
              <a:gd name="connsiteY1" fmla="*/ 0 h 27432"/>
              <a:gd name="connsiteX2" fmla="*/ 1027938 w 8115300"/>
              <a:gd name="connsiteY2" fmla="*/ 0 h 27432"/>
              <a:gd name="connsiteX3" fmla="*/ 1866519 w 8115300"/>
              <a:gd name="connsiteY3" fmla="*/ 0 h 27432"/>
              <a:gd name="connsiteX4" fmla="*/ 2461641 w 8115300"/>
              <a:gd name="connsiteY4" fmla="*/ 0 h 27432"/>
              <a:gd name="connsiteX5" fmla="*/ 3056763 w 8115300"/>
              <a:gd name="connsiteY5" fmla="*/ 0 h 27432"/>
              <a:gd name="connsiteX6" fmla="*/ 3895344 w 8115300"/>
              <a:gd name="connsiteY6" fmla="*/ 0 h 27432"/>
              <a:gd name="connsiteX7" fmla="*/ 4409313 w 8115300"/>
              <a:gd name="connsiteY7" fmla="*/ 0 h 27432"/>
              <a:gd name="connsiteX8" fmla="*/ 5247894 w 8115300"/>
              <a:gd name="connsiteY8" fmla="*/ 0 h 27432"/>
              <a:gd name="connsiteX9" fmla="*/ 6086475 w 8115300"/>
              <a:gd name="connsiteY9" fmla="*/ 0 h 27432"/>
              <a:gd name="connsiteX10" fmla="*/ 6762750 w 8115300"/>
              <a:gd name="connsiteY10" fmla="*/ 0 h 27432"/>
              <a:gd name="connsiteX11" fmla="*/ 8115300 w 8115300"/>
              <a:gd name="connsiteY11" fmla="*/ 0 h 27432"/>
              <a:gd name="connsiteX12" fmla="*/ 8115300 w 8115300"/>
              <a:gd name="connsiteY12" fmla="*/ 27432 h 27432"/>
              <a:gd name="connsiteX13" fmla="*/ 7682484 w 8115300"/>
              <a:gd name="connsiteY13" fmla="*/ 27432 h 27432"/>
              <a:gd name="connsiteX14" fmla="*/ 6843903 w 8115300"/>
              <a:gd name="connsiteY14" fmla="*/ 27432 h 27432"/>
              <a:gd name="connsiteX15" fmla="*/ 6329934 w 8115300"/>
              <a:gd name="connsiteY15" fmla="*/ 27432 h 27432"/>
              <a:gd name="connsiteX16" fmla="*/ 5653659 w 8115300"/>
              <a:gd name="connsiteY16" fmla="*/ 27432 h 27432"/>
              <a:gd name="connsiteX17" fmla="*/ 4815078 w 8115300"/>
              <a:gd name="connsiteY17" fmla="*/ 27432 h 27432"/>
              <a:gd name="connsiteX18" fmla="*/ 4138803 w 8115300"/>
              <a:gd name="connsiteY18" fmla="*/ 27432 h 27432"/>
              <a:gd name="connsiteX19" fmla="*/ 3705987 w 8115300"/>
              <a:gd name="connsiteY19" fmla="*/ 27432 h 27432"/>
              <a:gd name="connsiteX20" fmla="*/ 3192018 w 8115300"/>
              <a:gd name="connsiteY20" fmla="*/ 27432 h 27432"/>
              <a:gd name="connsiteX21" fmla="*/ 2353437 w 8115300"/>
              <a:gd name="connsiteY21" fmla="*/ 27432 h 27432"/>
              <a:gd name="connsiteX22" fmla="*/ 1677162 w 8115300"/>
              <a:gd name="connsiteY22" fmla="*/ 27432 h 27432"/>
              <a:gd name="connsiteX23" fmla="*/ 1163193 w 8115300"/>
              <a:gd name="connsiteY23" fmla="*/ 27432 h 27432"/>
              <a:gd name="connsiteX24" fmla="*/ 0 w 8115300"/>
              <a:gd name="connsiteY24" fmla="*/ 27432 h 27432"/>
              <a:gd name="connsiteX25" fmla="*/ 0 w 8115300"/>
              <a:gd name="connsiteY2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15300" h="27432" fill="none" extrusionOk="0">
                <a:moveTo>
                  <a:pt x="0" y="0"/>
                </a:moveTo>
                <a:cubicBezTo>
                  <a:pt x="182965" y="-1807"/>
                  <a:pt x="221279" y="16146"/>
                  <a:pt x="432816" y="0"/>
                </a:cubicBezTo>
                <a:cubicBezTo>
                  <a:pt x="622422" y="-4092"/>
                  <a:pt x="946798" y="55979"/>
                  <a:pt x="1190244" y="0"/>
                </a:cubicBezTo>
                <a:cubicBezTo>
                  <a:pt x="1457104" y="1740"/>
                  <a:pt x="1427268" y="15565"/>
                  <a:pt x="1623060" y="0"/>
                </a:cubicBezTo>
                <a:cubicBezTo>
                  <a:pt x="1840272" y="-3690"/>
                  <a:pt x="1966591" y="12909"/>
                  <a:pt x="2218182" y="0"/>
                </a:cubicBezTo>
                <a:cubicBezTo>
                  <a:pt x="2501142" y="-24975"/>
                  <a:pt x="2734283" y="531"/>
                  <a:pt x="3056763" y="0"/>
                </a:cubicBezTo>
                <a:cubicBezTo>
                  <a:pt x="3424291" y="45503"/>
                  <a:pt x="3595557" y="11790"/>
                  <a:pt x="3733038" y="0"/>
                </a:cubicBezTo>
                <a:cubicBezTo>
                  <a:pt x="3887403" y="8550"/>
                  <a:pt x="4200850" y="-53808"/>
                  <a:pt x="4490466" y="0"/>
                </a:cubicBezTo>
                <a:cubicBezTo>
                  <a:pt x="4739732" y="31298"/>
                  <a:pt x="4967414" y="-4824"/>
                  <a:pt x="5085588" y="0"/>
                </a:cubicBezTo>
                <a:cubicBezTo>
                  <a:pt x="5254923" y="-33661"/>
                  <a:pt x="5428142" y="-13477"/>
                  <a:pt x="5761863" y="0"/>
                </a:cubicBezTo>
                <a:cubicBezTo>
                  <a:pt x="6043999" y="3369"/>
                  <a:pt x="6417057" y="66331"/>
                  <a:pt x="6600444" y="0"/>
                </a:cubicBezTo>
                <a:cubicBezTo>
                  <a:pt x="6769407" y="-53132"/>
                  <a:pt x="6982462" y="21675"/>
                  <a:pt x="7114413" y="0"/>
                </a:cubicBezTo>
                <a:cubicBezTo>
                  <a:pt x="7271144" y="2886"/>
                  <a:pt x="7769519" y="52033"/>
                  <a:pt x="8115300" y="0"/>
                </a:cubicBezTo>
                <a:cubicBezTo>
                  <a:pt x="8114479" y="10887"/>
                  <a:pt x="8114598" y="17307"/>
                  <a:pt x="8115300" y="27432"/>
                </a:cubicBezTo>
                <a:cubicBezTo>
                  <a:pt x="7921264" y="43441"/>
                  <a:pt x="7820770" y="14703"/>
                  <a:pt x="7520178" y="27432"/>
                </a:cubicBezTo>
                <a:cubicBezTo>
                  <a:pt x="7219979" y="25917"/>
                  <a:pt x="7237981" y="40672"/>
                  <a:pt x="7087362" y="27432"/>
                </a:cubicBezTo>
                <a:cubicBezTo>
                  <a:pt x="6969470" y="-12012"/>
                  <a:pt x="6721803" y="16796"/>
                  <a:pt x="6411087" y="27432"/>
                </a:cubicBezTo>
                <a:cubicBezTo>
                  <a:pt x="6157246" y="28222"/>
                  <a:pt x="6081632" y="10578"/>
                  <a:pt x="5897118" y="27432"/>
                </a:cubicBezTo>
                <a:cubicBezTo>
                  <a:pt x="5708688" y="69719"/>
                  <a:pt x="5455352" y="33040"/>
                  <a:pt x="5220843" y="27432"/>
                </a:cubicBezTo>
                <a:cubicBezTo>
                  <a:pt x="4985113" y="14105"/>
                  <a:pt x="4719491" y="16549"/>
                  <a:pt x="4544568" y="27432"/>
                </a:cubicBezTo>
                <a:cubicBezTo>
                  <a:pt x="4320420" y="53981"/>
                  <a:pt x="4106810" y="-35389"/>
                  <a:pt x="3868293" y="27432"/>
                </a:cubicBezTo>
                <a:cubicBezTo>
                  <a:pt x="3619645" y="54679"/>
                  <a:pt x="3473943" y="22556"/>
                  <a:pt x="3192018" y="27432"/>
                </a:cubicBezTo>
                <a:cubicBezTo>
                  <a:pt x="2900872" y="29671"/>
                  <a:pt x="2813845" y="34222"/>
                  <a:pt x="2596896" y="27432"/>
                </a:cubicBezTo>
                <a:cubicBezTo>
                  <a:pt x="2390151" y="21545"/>
                  <a:pt x="2019492" y="41363"/>
                  <a:pt x="1839468" y="27432"/>
                </a:cubicBezTo>
                <a:cubicBezTo>
                  <a:pt x="1644895" y="6321"/>
                  <a:pt x="1447747" y="-29322"/>
                  <a:pt x="1163193" y="27432"/>
                </a:cubicBezTo>
                <a:cubicBezTo>
                  <a:pt x="851080" y="82952"/>
                  <a:pt x="245364" y="106432"/>
                  <a:pt x="0" y="27432"/>
                </a:cubicBezTo>
                <a:cubicBezTo>
                  <a:pt x="-289" y="19501"/>
                  <a:pt x="191" y="14131"/>
                  <a:pt x="0" y="0"/>
                </a:cubicBezTo>
                <a:close/>
              </a:path>
              <a:path w="8115300" h="27432" stroke="0" extrusionOk="0">
                <a:moveTo>
                  <a:pt x="0" y="0"/>
                </a:moveTo>
                <a:cubicBezTo>
                  <a:pt x="214209" y="15096"/>
                  <a:pt x="377635" y="-46268"/>
                  <a:pt x="595122" y="0"/>
                </a:cubicBezTo>
                <a:cubicBezTo>
                  <a:pt x="812000" y="15955"/>
                  <a:pt x="848643" y="-15543"/>
                  <a:pt x="1027938" y="0"/>
                </a:cubicBezTo>
                <a:cubicBezTo>
                  <a:pt x="1220522" y="5551"/>
                  <a:pt x="1620963" y="-28744"/>
                  <a:pt x="1866519" y="0"/>
                </a:cubicBezTo>
                <a:cubicBezTo>
                  <a:pt x="2155425" y="-2149"/>
                  <a:pt x="2231034" y="2884"/>
                  <a:pt x="2461641" y="0"/>
                </a:cubicBezTo>
                <a:cubicBezTo>
                  <a:pt x="2708984" y="-6639"/>
                  <a:pt x="2900291" y="-26904"/>
                  <a:pt x="3056763" y="0"/>
                </a:cubicBezTo>
                <a:cubicBezTo>
                  <a:pt x="3194737" y="11936"/>
                  <a:pt x="3594475" y="38301"/>
                  <a:pt x="3895344" y="0"/>
                </a:cubicBezTo>
                <a:cubicBezTo>
                  <a:pt x="4201893" y="-18218"/>
                  <a:pt x="4310372" y="13283"/>
                  <a:pt x="4409313" y="0"/>
                </a:cubicBezTo>
                <a:cubicBezTo>
                  <a:pt x="4546650" y="-73985"/>
                  <a:pt x="4965211" y="7000"/>
                  <a:pt x="5247894" y="0"/>
                </a:cubicBezTo>
                <a:cubicBezTo>
                  <a:pt x="5552479" y="-24551"/>
                  <a:pt x="5753978" y="31813"/>
                  <a:pt x="6086475" y="0"/>
                </a:cubicBezTo>
                <a:cubicBezTo>
                  <a:pt x="6453907" y="-40163"/>
                  <a:pt x="6467694" y="5282"/>
                  <a:pt x="6762750" y="0"/>
                </a:cubicBezTo>
                <a:cubicBezTo>
                  <a:pt x="7023969" y="-12741"/>
                  <a:pt x="7810798" y="7965"/>
                  <a:pt x="8115300" y="0"/>
                </a:cubicBezTo>
                <a:cubicBezTo>
                  <a:pt x="8113901" y="8480"/>
                  <a:pt x="8115839" y="19046"/>
                  <a:pt x="8115300" y="27432"/>
                </a:cubicBezTo>
                <a:cubicBezTo>
                  <a:pt x="7960500" y="49493"/>
                  <a:pt x="7787307" y="21429"/>
                  <a:pt x="7682484" y="27432"/>
                </a:cubicBezTo>
                <a:cubicBezTo>
                  <a:pt x="7603176" y="16533"/>
                  <a:pt x="7146724" y="-57841"/>
                  <a:pt x="6843903" y="27432"/>
                </a:cubicBezTo>
                <a:cubicBezTo>
                  <a:pt x="6576053" y="63940"/>
                  <a:pt x="6505941" y="40647"/>
                  <a:pt x="6329934" y="27432"/>
                </a:cubicBezTo>
                <a:cubicBezTo>
                  <a:pt x="6194960" y="21064"/>
                  <a:pt x="5850563" y="-7486"/>
                  <a:pt x="5653659" y="27432"/>
                </a:cubicBezTo>
                <a:cubicBezTo>
                  <a:pt x="5456096" y="33747"/>
                  <a:pt x="5100119" y="115260"/>
                  <a:pt x="4815078" y="27432"/>
                </a:cubicBezTo>
                <a:cubicBezTo>
                  <a:pt x="4515390" y="-317"/>
                  <a:pt x="4311078" y="28023"/>
                  <a:pt x="4138803" y="27432"/>
                </a:cubicBezTo>
                <a:cubicBezTo>
                  <a:pt x="3962703" y="-3957"/>
                  <a:pt x="3831727" y="59121"/>
                  <a:pt x="3705987" y="27432"/>
                </a:cubicBezTo>
                <a:cubicBezTo>
                  <a:pt x="3589973" y="34877"/>
                  <a:pt x="3433354" y="6009"/>
                  <a:pt x="3192018" y="27432"/>
                </a:cubicBezTo>
                <a:cubicBezTo>
                  <a:pt x="3004361" y="69391"/>
                  <a:pt x="2732930" y="45504"/>
                  <a:pt x="2353437" y="27432"/>
                </a:cubicBezTo>
                <a:cubicBezTo>
                  <a:pt x="1997859" y="28000"/>
                  <a:pt x="1985060" y="39046"/>
                  <a:pt x="1677162" y="27432"/>
                </a:cubicBezTo>
                <a:cubicBezTo>
                  <a:pt x="1368049" y="14324"/>
                  <a:pt x="1367330" y="4958"/>
                  <a:pt x="1163193" y="27432"/>
                </a:cubicBezTo>
                <a:cubicBezTo>
                  <a:pt x="954079" y="80965"/>
                  <a:pt x="319171" y="5404"/>
                  <a:pt x="0" y="27432"/>
                </a:cubicBezTo>
                <a:cubicBezTo>
                  <a:pt x="-89" y="19738"/>
                  <a:pt x="90" y="11365"/>
                  <a:pt x="0" y="0"/>
                </a:cubicBezTo>
                <a:close/>
              </a:path>
              <a:path w="8115300" h="27432" fill="none" stroke="0" extrusionOk="0">
                <a:moveTo>
                  <a:pt x="0" y="0"/>
                </a:moveTo>
                <a:cubicBezTo>
                  <a:pt x="183332" y="-3225"/>
                  <a:pt x="215988" y="18482"/>
                  <a:pt x="432816" y="0"/>
                </a:cubicBezTo>
                <a:cubicBezTo>
                  <a:pt x="691906" y="-6822"/>
                  <a:pt x="904484" y="-1466"/>
                  <a:pt x="1190244" y="0"/>
                </a:cubicBezTo>
                <a:cubicBezTo>
                  <a:pt x="1450614" y="6547"/>
                  <a:pt x="1427702" y="15710"/>
                  <a:pt x="1623060" y="0"/>
                </a:cubicBezTo>
                <a:cubicBezTo>
                  <a:pt x="1808643" y="-15049"/>
                  <a:pt x="1980956" y="31031"/>
                  <a:pt x="2218182" y="0"/>
                </a:cubicBezTo>
                <a:cubicBezTo>
                  <a:pt x="2515468" y="-20200"/>
                  <a:pt x="2722132" y="-88511"/>
                  <a:pt x="3056763" y="0"/>
                </a:cubicBezTo>
                <a:cubicBezTo>
                  <a:pt x="3381560" y="32372"/>
                  <a:pt x="3568542" y="28760"/>
                  <a:pt x="3733038" y="0"/>
                </a:cubicBezTo>
                <a:cubicBezTo>
                  <a:pt x="3872117" y="-14284"/>
                  <a:pt x="4217550" y="-3791"/>
                  <a:pt x="4490466" y="0"/>
                </a:cubicBezTo>
                <a:cubicBezTo>
                  <a:pt x="4761755" y="22672"/>
                  <a:pt x="4973454" y="-3172"/>
                  <a:pt x="5085588" y="0"/>
                </a:cubicBezTo>
                <a:cubicBezTo>
                  <a:pt x="5208808" y="6424"/>
                  <a:pt x="5453299" y="21759"/>
                  <a:pt x="5761863" y="0"/>
                </a:cubicBezTo>
                <a:cubicBezTo>
                  <a:pt x="6089212" y="-515"/>
                  <a:pt x="6419281" y="79416"/>
                  <a:pt x="6600444" y="0"/>
                </a:cubicBezTo>
                <a:cubicBezTo>
                  <a:pt x="6797570" y="-16315"/>
                  <a:pt x="6988127" y="34507"/>
                  <a:pt x="7114413" y="0"/>
                </a:cubicBezTo>
                <a:cubicBezTo>
                  <a:pt x="7291751" y="-61941"/>
                  <a:pt x="7772082" y="-39375"/>
                  <a:pt x="8115300" y="0"/>
                </a:cubicBezTo>
                <a:cubicBezTo>
                  <a:pt x="8113005" y="11082"/>
                  <a:pt x="8114061" y="18014"/>
                  <a:pt x="8115300" y="27432"/>
                </a:cubicBezTo>
                <a:cubicBezTo>
                  <a:pt x="7906874" y="55608"/>
                  <a:pt x="7807227" y="11760"/>
                  <a:pt x="7520178" y="27432"/>
                </a:cubicBezTo>
                <a:cubicBezTo>
                  <a:pt x="7224625" y="24193"/>
                  <a:pt x="7236894" y="41876"/>
                  <a:pt x="7087362" y="27432"/>
                </a:cubicBezTo>
                <a:cubicBezTo>
                  <a:pt x="6908338" y="65116"/>
                  <a:pt x="6689335" y="38171"/>
                  <a:pt x="6411087" y="27432"/>
                </a:cubicBezTo>
                <a:cubicBezTo>
                  <a:pt x="6155739" y="35555"/>
                  <a:pt x="6092531" y="19715"/>
                  <a:pt x="5897118" y="27432"/>
                </a:cubicBezTo>
                <a:cubicBezTo>
                  <a:pt x="5697423" y="57690"/>
                  <a:pt x="5431454" y="62763"/>
                  <a:pt x="5220843" y="27432"/>
                </a:cubicBezTo>
                <a:cubicBezTo>
                  <a:pt x="4965487" y="3524"/>
                  <a:pt x="4709886" y="27187"/>
                  <a:pt x="4544568" y="27432"/>
                </a:cubicBezTo>
                <a:cubicBezTo>
                  <a:pt x="4348601" y="36328"/>
                  <a:pt x="4064846" y="1234"/>
                  <a:pt x="3868293" y="27432"/>
                </a:cubicBezTo>
                <a:cubicBezTo>
                  <a:pt x="3642123" y="62514"/>
                  <a:pt x="3466245" y="41678"/>
                  <a:pt x="3192018" y="27432"/>
                </a:cubicBezTo>
                <a:cubicBezTo>
                  <a:pt x="2907033" y="42918"/>
                  <a:pt x="2790467" y="21596"/>
                  <a:pt x="2596896" y="27432"/>
                </a:cubicBezTo>
                <a:cubicBezTo>
                  <a:pt x="2403222" y="24623"/>
                  <a:pt x="2024527" y="16732"/>
                  <a:pt x="1839468" y="27432"/>
                </a:cubicBezTo>
                <a:cubicBezTo>
                  <a:pt x="1671584" y="27657"/>
                  <a:pt x="1436211" y="19007"/>
                  <a:pt x="1163193" y="27432"/>
                </a:cubicBezTo>
                <a:cubicBezTo>
                  <a:pt x="867250" y="84559"/>
                  <a:pt x="256233" y="58103"/>
                  <a:pt x="0" y="27432"/>
                </a:cubicBezTo>
                <a:cubicBezTo>
                  <a:pt x="773" y="19150"/>
                  <a:pt x="368" y="119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15300"/>
                      <a:gd name="connsiteY0" fmla="*/ 0 h 27432"/>
                      <a:gd name="connsiteX1" fmla="*/ 432816 w 8115300"/>
                      <a:gd name="connsiteY1" fmla="*/ 0 h 27432"/>
                      <a:gd name="connsiteX2" fmla="*/ 1190244 w 8115300"/>
                      <a:gd name="connsiteY2" fmla="*/ 0 h 27432"/>
                      <a:gd name="connsiteX3" fmla="*/ 1623060 w 8115300"/>
                      <a:gd name="connsiteY3" fmla="*/ 0 h 27432"/>
                      <a:gd name="connsiteX4" fmla="*/ 2218182 w 8115300"/>
                      <a:gd name="connsiteY4" fmla="*/ 0 h 27432"/>
                      <a:gd name="connsiteX5" fmla="*/ 3056763 w 8115300"/>
                      <a:gd name="connsiteY5" fmla="*/ 0 h 27432"/>
                      <a:gd name="connsiteX6" fmla="*/ 3733038 w 8115300"/>
                      <a:gd name="connsiteY6" fmla="*/ 0 h 27432"/>
                      <a:gd name="connsiteX7" fmla="*/ 4490466 w 8115300"/>
                      <a:gd name="connsiteY7" fmla="*/ 0 h 27432"/>
                      <a:gd name="connsiteX8" fmla="*/ 5085588 w 8115300"/>
                      <a:gd name="connsiteY8" fmla="*/ 0 h 27432"/>
                      <a:gd name="connsiteX9" fmla="*/ 5761863 w 8115300"/>
                      <a:gd name="connsiteY9" fmla="*/ 0 h 27432"/>
                      <a:gd name="connsiteX10" fmla="*/ 6600444 w 8115300"/>
                      <a:gd name="connsiteY10" fmla="*/ 0 h 27432"/>
                      <a:gd name="connsiteX11" fmla="*/ 7114413 w 8115300"/>
                      <a:gd name="connsiteY11" fmla="*/ 0 h 27432"/>
                      <a:gd name="connsiteX12" fmla="*/ 8115300 w 8115300"/>
                      <a:gd name="connsiteY12" fmla="*/ 0 h 27432"/>
                      <a:gd name="connsiteX13" fmla="*/ 8115300 w 8115300"/>
                      <a:gd name="connsiteY13" fmla="*/ 27432 h 27432"/>
                      <a:gd name="connsiteX14" fmla="*/ 7520178 w 8115300"/>
                      <a:gd name="connsiteY14" fmla="*/ 27432 h 27432"/>
                      <a:gd name="connsiteX15" fmla="*/ 7087362 w 8115300"/>
                      <a:gd name="connsiteY15" fmla="*/ 27432 h 27432"/>
                      <a:gd name="connsiteX16" fmla="*/ 6411087 w 8115300"/>
                      <a:gd name="connsiteY16" fmla="*/ 27432 h 27432"/>
                      <a:gd name="connsiteX17" fmla="*/ 5897118 w 8115300"/>
                      <a:gd name="connsiteY17" fmla="*/ 27432 h 27432"/>
                      <a:gd name="connsiteX18" fmla="*/ 5220843 w 8115300"/>
                      <a:gd name="connsiteY18" fmla="*/ 27432 h 27432"/>
                      <a:gd name="connsiteX19" fmla="*/ 4544568 w 8115300"/>
                      <a:gd name="connsiteY19" fmla="*/ 27432 h 27432"/>
                      <a:gd name="connsiteX20" fmla="*/ 3868293 w 8115300"/>
                      <a:gd name="connsiteY20" fmla="*/ 27432 h 27432"/>
                      <a:gd name="connsiteX21" fmla="*/ 3192018 w 8115300"/>
                      <a:gd name="connsiteY21" fmla="*/ 27432 h 27432"/>
                      <a:gd name="connsiteX22" fmla="*/ 2596896 w 8115300"/>
                      <a:gd name="connsiteY22" fmla="*/ 27432 h 27432"/>
                      <a:gd name="connsiteX23" fmla="*/ 1839468 w 8115300"/>
                      <a:gd name="connsiteY23" fmla="*/ 27432 h 27432"/>
                      <a:gd name="connsiteX24" fmla="*/ 1163193 w 8115300"/>
                      <a:gd name="connsiteY24" fmla="*/ 27432 h 27432"/>
                      <a:gd name="connsiteX25" fmla="*/ 0 w 8115300"/>
                      <a:gd name="connsiteY25" fmla="*/ 27432 h 27432"/>
                      <a:gd name="connsiteX26" fmla="*/ 0 w 8115300"/>
                      <a:gd name="connsiteY2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15300" h="27432" fill="none" extrusionOk="0">
                        <a:moveTo>
                          <a:pt x="0" y="0"/>
                        </a:moveTo>
                        <a:cubicBezTo>
                          <a:pt x="190010" y="894"/>
                          <a:pt x="220703" y="16712"/>
                          <a:pt x="432816" y="0"/>
                        </a:cubicBezTo>
                        <a:cubicBezTo>
                          <a:pt x="644929" y="-16712"/>
                          <a:pt x="925351" y="-2130"/>
                          <a:pt x="1190244" y="0"/>
                        </a:cubicBezTo>
                        <a:cubicBezTo>
                          <a:pt x="1455137" y="2130"/>
                          <a:pt x="1428691" y="10242"/>
                          <a:pt x="1623060" y="0"/>
                        </a:cubicBezTo>
                        <a:cubicBezTo>
                          <a:pt x="1817429" y="-10242"/>
                          <a:pt x="1970637" y="26101"/>
                          <a:pt x="2218182" y="0"/>
                        </a:cubicBezTo>
                        <a:cubicBezTo>
                          <a:pt x="2465727" y="-26101"/>
                          <a:pt x="2697424" y="-37662"/>
                          <a:pt x="3056763" y="0"/>
                        </a:cubicBezTo>
                        <a:cubicBezTo>
                          <a:pt x="3416102" y="37662"/>
                          <a:pt x="3593057" y="5679"/>
                          <a:pt x="3733038" y="0"/>
                        </a:cubicBezTo>
                        <a:cubicBezTo>
                          <a:pt x="3873019" y="-5679"/>
                          <a:pt x="4227702" y="-17899"/>
                          <a:pt x="4490466" y="0"/>
                        </a:cubicBezTo>
                        <a:cubicBezTo>
                          <a:pt x="4753230" y="17899"/>
                          <a:pt x="4954916" y="-7629"/>
                          <a:pt x="5085588" y="0"/>
                        </a:cubicBezTo>
                        <a:cubicBezTo>
                          <a:pt x="5216260" y="7629"/>
                          <a:pt x="5443283" y="13568"/>
                          <a:pt x="5761863" y="0"/>
                        </a:cubicBezTo>
                        <a:cubicBezTo>
                          <a:pt x="6080443" y="-13568"/>
                          <a:pt x="6414913" y="34176"/>
                          <a:pt x="6600444" y="0"/>
                        </a:cubicBezTo>
                        <a:cubicBezTo>
                          <a:pt x="6785975" y="-34176"/>
                          <a:pt x="6979908" y="24439"/>
                          <a:pt x="7114413" y="0"/>
                        </a:cubicBezTo>
                        <a:cubicBezTo>
                          <a:pt x="7248918" y="-24439"/>
                          <a:pt x="7753242" y="49243"/>
                          <a:pt x="8115300" y="0"/>
                        </a:cubicBezTo>
                        <a:cubicBezTo>
                          <a:pt x="8114711" y="10802"/>
                          <a:pt x="8114630" y="18406"/>
                          <a:pt x="8115300" y="27432"/>
                        </a:cubicBezTo>
                        <a:cubicBezTo>
                          <a:pt x="7919968" y="56537"/>
                          <a:pt x="7815832" y="29302"/>
                          <a:pt x="7520178" y="27432"/>
                        </a:cubicBezTo>
                        <a:cubicBezTo>
                          <a:pt x="7224524" y="25562"/>
                          <a:pt x="7237397" y="41582"/>
                          <a:pt x="7087362" y="27432"/>
                        </a:cubicBezTo>
                        <a:cubicBezTo>
                          <a:pt x="6937327" y="13282"/>
                          <a:pt x="6666361" y="21099"/>
                          <a:pt x="6411087" y="27432"/>
                        </a:cubicBezTo>
                        <a:cubicBezTo>
                          <a:pt x="6155814" y="33765"/>
                          <a:pt x="6076699" y="29106"/>
                          <a:pt x="5897118" y="27432"/>
                        </a:cubicBezTo>
                        <a:cubicBezTo>
                          <a:pt x="5717537" y="25758"/>
                          <a:pt x="5480643" y="60140"/>
                          <a:pt x="5220843" y="27432"/>
                        </a:cubicBezTo>
                        <a:cubicBezTo>
                          <a:pt x="4961043" y="-5276"/>
                          <a:pt x="4741983" y="10261"/>
                          <a:pt x="4544568" y="27432"/>
                        </a:cubicBezTo>
                        <a:cubicBezTo>
                          <a:pt x="4347154" y="44603"/>
                          <a:pt x="4107592" y="3653"/>
                          <a:pt x="3868293" y="27432"/>
                        </a:cubicBezTo>
                        <a:cubicBezTo>
                          <a:pt x="3628995" y="51211"/>
                          <a:pt x="3474283" y="17408"/>
                          <a:pt x="3192018" y="27432"/>
                        </a:cubicBezTo>
                        <a:cubicBezTo>
                          <a:pt x="2909754" y="37456"/>
                          <a:pt x="2798966" y="32872"/>
                          <a:pt x="2596896" y="27432"/>
                        </a:cubicBezTo>
                        <a:cubicBezTo>
                          <a:pt x="2394826" y="21992"/>
                          <a:pt x="2025585" y="38694"/>
                          <a:pt x="1839468" y="27432"/>
                        </a:cubicBezTo>
                        <a:cubicBezTo>
                          <a:pt x="1653351" y="16170"/>
                          <a:pt x="1444068" y="17283"/>
                          <a:pt x="1163193" y="27432"/>
                        </a:cubicBezTo>
                        <a:cubicBezTo>
                          <a:pt x="882319" y="37581"/>
                          <a:pt x="259987" y="69926"/>
                          <a:pt x="0" y="27432"/>
                        </a:cubicBezTo>
                        <a:cubicBezTo>
                          <a:pt x="586" y="19291"/>
                          <a:pt x="-218" y="13009"/>
                          <a:pt x="0" y="0"/>
                        </a:cubicBezTo>
                        <a:close/>
                      </a:path>
                      <a:path w="8115300" h="27432" stroke="0" extrusionOk="0">
                        <a:moveTo>
                          <a:pt x="0" y="0"/>
                        </a:moveTo>
                        <a:cubicBezTo>
                          <a:pt x="246921" y="20773"/>
                          <a:pt x="378767" y="-16956"/>
                          <a:pt x="595122" y="0"/>
                        </a:cubicBezTo>
                        <a:cubicBezTo>
                          <a:pt x="811477" y="16956"/>
                          <a:pt x="846257" y="-13061"/>
                          <a:pt x="1027938" y="0"/>
                        </a:cubicBezTo>
                        <a:cubicBezTo>
                          <a:pt x="1209619" y="13061"/>
                          <a:pt x="1578503" y="7172"/>
                          <a:pt x="1866519" y="0"/>
                        </a:cubicBezTo>
                        <a:cubicBezTo>
                          <a:pt x="2154535" y="-7172"/>
                          <a:pt x="2226239" y="7373"/>
                          <a:pt x="2461641" y="0"/>
                        </a:cubicBezTo>
                        <a:cubicBezTo>
                          <a:pt x="2697043" y="-7373"/>
                          <a:pt x="2901650" y="-10054"/>
                          <a:pt x="3056763" y="0"/>
                        </a:cubicBezTo>
                        <a:cubicBezTo>
                          <a:pt x="3211876" y="10054"/>
                          <a:pt x="3585194" y="26991"/>
                          <a:pt x="3895344" y="0"/>
                        </a:cubicBezTo>
                        <a:cubicBezTo>
                          <a:pt x="4205494" y="-26991"/>
                          <a:pt x="4295029" y="18672"/>
                          <a:pt x="4409313" y="0"/>
                        </a:cubicBezTo>
                        <a:cubicBezTo>
                          <a:pt x="4523597" y="-18672"/>
                          <a:pt x="4956843" y="3306"/>
                          <a:pt x="5247894" y="0"/>
                        </a:cubicBezTo>
                        <a:cubicBezTo>
                          <a:pt x="5538945" y="-3306"/>
                          <a:pt x="5725486" y="41316"/>
                          <a:pt x="6086475" y="0"/>
                        </a:cubicBezTo>
                        <a:cubicBezTo>
                          <a:pt x="6447464" y="-41316"/>
                          <a:pt x="6467270" y="-130"/>
                          <a:pt x="6762750" y="0"/>
                        </a:cubicBezTo>
                        <a:cubicBezTo>
                          <a:pt x="7058230" y="130"/>
                          <a:pt x="7713814" y="14357"/>
                          <a:pt x="8115300" y="0"/>
                        </a:cubicBezTo>
                        <a:cubicBezTo>
                          <a:pt x="8113940" y="10164"/>
                          <a:pt x="8115383" y="19377"/>
                          <a:pt x="8115300" y="27432"/>
                        </a:cubicBezTo>
                        <a:cubicBezTo>
                          <a:pt x="7951056" y="30523"/>
                          <a:pt x="7778080" y="21630"/>
                          <a:pt x="7682484" y="27432"/>
                        </a:cubicBezTo>
                        <a:cubicBezTo>
                          <a:pt x="7586888" y="33234"/>
                          <a:pt x="7123604" y="-3715"/>
                          <a:pt x="6843903" y="27432"/>
                        </a:cubicBezTo>
                        <a:cubicBezTo>
                          <a:pt x="6564202" y="58579"/>
                          <a:pt x="6499708" y="46045"/>
                          <a:pt x="6329934" y="27432"/>
                        </a:cubicBezTo>
                        <a:cubicBezTo>
                          <a:pt x="6160160" y="8819"/>
                          <a:pt x="5847230" y="12305"/>
                          <a:pt x="5653659" y="27432"/>
                        </a:cubicBezTo>
                        <a:cubicBezTo>
                          <a:pt x="5460088" y="42559"/>
                          <a:pt x="5091368" y="49579"/>
                          <a:pt x="4815078" y="27432"/>
                        </a:cubicBezTo>
                        <a:cubicBezTo>
                          <a:pt x="4538788" y="5285"/>
                          <a:pt x="4312121" y="56408"/>
                          <a:pt x="4138803" y="27432"/>
                        </a:cubicBezTo>
                        <a:cubicBezTo>
                          <a:pt x="3965485" y="-1544"/>
                          <a:pt x="3850471" y="37054"/>
                          <a:pt x="3705987" y="27432"/>
                        </a:cubicBezTo>
                        <a:cubicBezTo>
                          <a:pt x="3561503" y="17810"/>
                          <a:pt x="3428606" y="6693"/>
                          <a:pt x="3192018" y="27432"/>
                        </a:cubicBezTo>
                        <a:cubicBezTo>
                          <a:pt x="2955430" y="48171"/>
                          <a:pt x="2708142" y="29499"/>
                          <a:pt x="2353437" y="27432"/>
                        </a:cubicBezTo>
                        <a:cubicBezTo>
                          <a:pt x="1998732" y="25365"/>
                          <a:pt x="1984171" y="39554"/>
                          <a:pt x="1677162" y="27432"/>
                        </a:cubicBezTo>
                        <a:cubicBezTo>
                          <a:pt x="1370153" y="15310"/>
                          <a:pt x="1367960" y="5957"/>
                          <a:pt x="1163193" y="27432"/>
                        </a:cubicBezTo>
                        <a:cubicBezTo>
                          <a:pt x="958426" y="48907"/>
                          <a:pt x="303607" y="-7538"/>
                          <a:pt x="0" y="27432"/>
                        </a:cubicBezTo>
                        <a:cubicBezTo>
                          <a:pt x="-383" y="21019"/>
                          <a:pt x="-503" y="124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 descr="Processador estrutura de tópicos">
            <a:extLst>
              <a:ext uri="{FF2B5EF4-FFF2-40B4-BE49-F238E27FC236}">
                <a16:creationId xmlns:a16="http://schemas.microsoft.com/office/drawing/2014/main" id="{15904E8B-3F34-4A87-BEE7-08662166C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550" y="4145735"/>
            <a:ext cx="4006405" cy="4006405"/>
          </a:xfrm>
          <a:prstGeom prst="rect">
            <a:avLst/>
          </a:prstGeom>
        </p:spPr>
      </p:pic>
      <p:pic>
        <p:nvPicPr>
          <p:cNvPr id="12" name="Gráfico 11" descr="Programadora estrutura de tópicos">
            <a:extLst>
              <a:ext uri="{FF2B5EF4-FFF2-40B4-BE49-F238E27FC236}">
                <a16:creationId xmlns:a16="http://schemas.microsoft.com/office/drawing/2014/main" id="{5C8452CB-F8E1-40C9-BC5C-FA803FD38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8000" y="4145735"/>
            <a:ext cx="4006405" cy="4006405"/>
          </a:xfrm>
          <a:prstGeom prst="rect">
            <a:avLst/>
          </a:prstGeom>
        </p:spPr>
      </p:pic>
      <p:pic>
        <p:nvPicPr>
          <p:cNvPr id="14" name="Gráfico 13" descr="Programador com preenchimento sólido">
            <a:extLst>
              <a:ext uri="{FF2B5EF4-FFF2-40B4-BE49-F238E27FC236}">
                <a16:creationId xmlns:a16="http://schemas.microsoft.com/office/drawing/2014/main" id="{7FA2B54B-E427-4EA8-A8AD-910F655BE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54450" y="4145735"/>
            <a:ext cx="4006405" cy="4006405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D5AB4-8998-1A4C-A6C0-52230BFA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3584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31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497E7F-958D-4128-959B-9FA56E2A1C6E}"/>
              </a:ext>
            </a:extLst>
          </p:cNvPr>
          <p:cNvSpPr txBox="1">
            <a:spLocks/>
          </p:cNvSpPr>
          <p:nvPr/>
        </p:nvSpPr>
        <p:spPr>
          <a:xfrm>
            <a:off x="1257300" y="547687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</a:t>
            </a:r>
            <a:r>
              <a:rPr lang="en-US" sz="8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precisamos</a:t>
            </a:r>
            <a:r>
              <a:rPr lang="en-US" sz="8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3554" y="2516059"/>
            <a:ext cx="16280892" cy="27432"/>
          </a:xfrm>
          <a:custGeom>
            <a:avLst/>
            <a:gdLst>
              <a:gd name="connsiteX0" fmla="*/ 0 w 16280892"/>
              <a:gd name="connsiteY0" fmla="*/ 0 h 27432"/>
              <a:gd name="connsiteX1" fmla="*/ 841179 w 16280892"/>
              <a:gd name="connsiteY1" fmla="*/ 0 h 27432"/>
              <a:gd name="connsiteX2" fmla="*/ 1682359 w 16280892"/>
              <a:gd name="connsiteY2" fmla="*/ 0 h 27432"/>
              <a:gd name="connsiteX3" fmla="*/ 2360729 w 16280892"/>
              <a:gd name="connsiteY3" fmla="*/ 0 h 27432"/>
              <a:gd name="connsiteX4" fmla="*/ 3039100 w 16280892"/>
              <a:gd name="connsiteY4" fmla="*/ 0 h 27432"/>
              <a:gd name="connsiteX5" fmla="*/ 3717470 w 16280892"/>
              <a:gd name="connsiteY5" fmla="*/ 0 h 27432"/>
              <a:gd name="connsiteX6" fmla="*/ 3907414 w 16280892"/>
              <a:gd name="connsiteY6" fmla="*/ 0 h 27432"/>
              <a:gd name="connsiteX7" fmla="*/ 4748593 w 16280892"/>
              <a:gd name="connsiteY7" fmla="*/ 0 h 27432"/>
              <a:gd name="connsiteX8" fmla="*/ 4938537 w 16280892"/>
              <a:gd name="connsiteY8" fmla="*/ 0 h 27432"/>
              <a:gd name="connsiteX9" fmla="*/ 5616908 w 16280892"/>
              <a:gd name="connsiteY9" fmla="*/ 0 h 27432"/>
              <a:gd name="connsiteX10" fmla="*/ 6620896 w 16280892"/>
              <a:gd name="connsiteY10" fmla="*/ 0 h 27432"/>
              <a:gd name="connsiteX11" fmla="*/ 7624884 w 16280892"/>
              <a:gd name="connsiteY11" fmla="*/ 0 h 27432"/>
              <a:gd name="connsiteX12" fmla="*/ 8466064 w 16280892"/>
              <a:gd name="connsiteY12" fmla="*/ 0 h 27432"/>
              <a:gd name="connsiteX13" fmla="*/ 8981625 w 16280892"/>
              <a:gd name="connsiteY13" fmla="*/ 0 h 27432"/>
              <a:gd name="connsiteX14" fmla="*/ 9171569 w 16280892"/>
              <a:gd name="connsiteY14" fmla="*/ 0 h 27432"/>
              <a:gd name="connsiteX15" fmla="*/ 9687131 w 16280892"/>
              <a:gd name="connsiteY15" fmla="*/ 0 h 27432"/>
              <a:gd name="connsiteX16" fmla="*/ 10528310 w 16280892"/>
              <a:gd name="connsiteY16" fmla="*/ 0 h 27432"/>
              <a:gd name="connsiteX17" fmla="*/ 11532298 w 16280892"/>
              <a:gd name="connsiteY17" fmla="*/ 0 h 27432"/>
              <a:gd name="connsiteX18" fmla="*/ 11722242 w 16280892"/>
              <a:gd name="connsiteY18" fmla="*/ 0 h 27432"/>
              <a:gd name="connsiteX19" fmla="*/ 11912186 w 16280892"/>
              <a:gd name="connsiteY19" fmla="*/ 0 h 27432"/>
              <a:gd name="connsiteX20" fmla="*/ 12916174 w 16280892"/>
              <a:gd name="connsiteY20" fmla="*/ 0 h 27432"/>
              <a:gd name="connsiteX21" fmla="*/ 13106118 w 16280892"/>
              <a:gd name="connsiteY21" fmla="*/ 0 h 27432"/>
              <a:gd name="connsiteX22" fmla="*/ 13784489 w 16280892"/>
              <a:gd name="connsiteY22" fmla="*/ 0 h 27432"/>
              <a:gd name="connsiteX23" fmla="*/ 14137241 w 16280892"/>
              <a:gd name="connsiteY23" fmla="*/ 0 h 27432"/>
              <a:gd name="connsiteX24" fmla="*/ 14489994 w 16280892"/>
              <a:gd name="connsiteY24" fmla="*/ 0 h 27432"/>
              <a:gd name="connsiteX25" fmla="*/ 14842747 w 16280892"/>
              <a:gd name="connsiteY25" fmla="*/ 0 h 27432"/>
              <a:gd name="connsiteX26" fmla="*/ 15195499 w 16280892"/>
              <a:gd name="connsiteY26" fmla="*/ 0 h 27432"/>
              <a:gd name="connsiteX27" fmla="*/ 16280892 w 16280892"/>
              <a:gd name="connsiteY27" fmla="*/ 0 h 27432"/>
              <a:gd name="connsiteX28" fmla="*/ 16280892 w 16280892"/>
              <a:gd name="connsiteY28" fmla="*/ 27432 h 27432"/>
              <a:gd name="connsiteX29" fmla="*/ 15765330 w 16280892"/>
              <a:gd name="connsiteY29" fmla="*/ 27432 h 27432"/>
              <a:gd name="connsiteX30" fmla="*/ 15412578 w 16280892"/>
              <a:gd name="connsiteY30" fmla="*/ 27432 h 27432"/>
              <a:gd name="connsiteX31" fmla="*/ 14571398 w 16280892"/>
              <a:gd name="connsiteY31" fmla="*/ 27432 h 27432"/>
              <a:gd name="connsiteX32" fmla="*/ 13567410 w 16280892"/>
              <a:gd name="connsiteY32" fmla="*/ 27432 h 27432"/>
              <a:gd name="connsiteX33" fmla="*/ 13051848 w 16280892"/>
              <a:gd name="connsiteY33" fmla="*/ 27432 h 27432"/>
              <a:gd name="connsiteX34" fmla="*/ 12047860 w 16280892"/>
              <a:gd name="connsiteY34" fmla="*/ 27432 h 27432"/>
              <a:gd name="connsiteX35" fmla="*/ 11369490 w 16280892"/>
              <a:gd name="connsiteY35" fmla="*/ 27432 h 27432"/>
              <a:gd name="connsiteX36" fmla="*/ 10365501 w 16280892"/>
              <a:gd name="connsiteY36" fmla="*/ 27432 h 27432"/>
              <a:gd name="connsiteX37" fmla="*/ 9361513 w 16280892"/>
              <a:gd name="connsiteY37" fmla="*/ 27432 h 27432"/>
              <a:gd name="connsiteX38" fmla="*/ 9008760 w 16280892"/>
              <a:gd name="connsiteY38" fmla="*/ 27432 h 27432"/>
              <a:gd name="connsiteX39" fmla="*/ 8493199 w 16280892"/>
              <a:gd name="connsiteY39" fmla="*/ 27432 h 27432"/>
              <a:gd name="connsiteX40" fmla="*/ 7814828 w 16280892"/>
              <a:gd name="connsiteY40" fmla="*/ 27432 h 27432"/>
              <a:gd name="connsiteX41" fmla="*/ 7136458 w 16280892"/>
              <a:gd name="connsiteY41" fmla="*/ 27432 h 27432"/>
              <a:gd name="connsiteX42" fmla="*/ 6295278 w 16280892"/>
              <a:gd name="connsiteY42" fmla="*/ 27432 h 27432"/>
              <a:gd name="connsiteX43" fmla="*/ 5942526 w 16280892"/>
              <a:gd name="connsiteY43" fmla="*/ 27432 h 27432"/>
              <a:gd name="connsiteX44" fmla="*/ 5589773 w 16280892"/>
              <a:gd name="connsiteY44" fmla="*/ 27432 h 27432"/>
              <a:gd name="connsiteX45" fmla="*/ 4585785 w 16280892"/>
              <a:gd name="connsiteY45" fmla="*/ 27432 h 27432"/>
              <a:gd name="connsiteX46" fmla="*/ 3581796 w 16280892"/>
              <a:gd name="connsiteY46" fmla="*/ 27432 h 27432"/>
              <a:gd name="connsiteX47" fmla="*/ 2903426 w 16280892"/>
              <a:gd name="connsiteY47" fmla="*/ 27432 h 27432"/>
              <a:gd name="connsiteX48" fmla="*/ 2713482 w 16280892"/>
              <a:gd name="connsiteY48" fmla="*/ 27432 h 27432"/>
              <a:gd name="connsiteX49" fmla="*/ 2523538 w 16280892"/>
              <a:gd name="connsiteY49" fmla="*/ 27432 h 27432"/>
              <a:gd name="connsiteX50" fmla="*/ 1519550 w 16280892"/>
              <a:gd name="connsiteY50" fmla="*/ 27432 h 27432"/>
              <a:gd name="connsiteX51" fmla="*/ 1003988 w 16280892"/>
              <a:gd name="connsiteY51" fmla="*/ 27432 h 27432"/>
              <a:gd name="connsiteX52" fmla="*/ 0 w 16280892"/>
              <a:gd name="connsiteY52" fmla="*/ 27432 h 27432"/>
              <a:gd name="connsiteX53" fmla="*/ 0 w 16280892"/>
              <a:gd name="connsiteY53" fmla="*/ 0 h 27432"/>
              <a:gd name="connsiteX0" fmla="*/ 0 w 16280892"/>
              <a:gd name="connsiteY0" fmla="*/ 0 h 27432"/>
              <a:gd name="connsiteX1" fmla="*/ 515562 w 16280892"/>
              <a:gd name="connsiteY1" fmla="*/ 0 h 27432"/>
              <a:gd name="connsiteX2" fmla="*/ 705505 w 16280892"/>
              <a:gd name="connsiteY2" fmla="*/ 0 h 27432"/>
              <a:gd name="connsiteX3" fmla="*/ 1709494 w 16280892"/>
              <a:gd name="connsiteY3" fmla="*/ 0 h 27432"/>
              <a:gd name="connsiteX4" fmla="*/ 2225055 w 16280892"/>
              <a:gd name="connsiteY4" fmla="*/ 0 h 27432"/>
              <a:gd name="connsiteX5" fmla="*/ 2740617 w 16280892"/>
              <a:gd name="connsiteY5" fmla="*/ 0 h 27432"/>
              <a:gd name="connsiteX6" fmla="*/ 3744605 w 16280892"/>
              <a:gd name="connsiteY6" fmla="*/ 0 h 27432"/>
              <a:gd name="connsiteX7" fmla="*/ 4097358 w 16280892"/>
              <a:gd name="connsiteY7" fmla="*/ 0 h 27432"/>
              <a:gd name="connsiteX8" fmla="*/ 5101346 w 16280892"/>
              <a:gd name="connsiteY8" fmla="*/ 0 h 27432"/>
              <a:gd name="connsiteX9" fmla="*/ 6105334 w 16280892"/>
              <a:gd name="connsiteY9" fmla="*/ 0 h 27432"/>
              <a:gd name="connsiteX10" fmla="*/ 6783705 w 16280892"/>
              <a:gd name="connsiteY10" fmla="*/ 0 h 27432"/>
              <a:gd name="connsiteX11" fmla="*/ 7787693 w 16280892"/>
              <a:gd name="connsiteY11" fmla="*/ 0 h 27432"/>
              <a:gd name="connsiteX12" fmla="*/ 8303255 w 16280892"/>
              <a:gd name="connsiteY12" fmla="*/ 0 h 27432"/>
              <a:gd name="connsiteX13" fmla="*/ 8818816 w 16280892"/>
              <a:gd name="connsiteY13" fmla="*/ 0 h 27432"/>
              <a:gd name="connsiteX14" fmla="*/ 9659996 w 16280892"/>
              <a:gd name="connsiteY14" fmla="*/ 0 h 27432"/>
              <a:gd name="connsiteX15" fmla="*/ 10175557 w 16280892"/>
              <a:gd name="connsiteY15" fmla="*/ 0 h 27432"/>
              <a:gd name="connsiteX16" fmla="*/ 11179546 w 16280892"/>
              <a:gd name="connsiteY16" fmla="*/ 0 h 27432"/>
              <a:gd name="connsiteX17" fmla="*/ 12183534 w 16280892"/>
              <a:gd name="connsiteY17" fmla="*/ 0 h 27432"/>
              <a:gd name="connsiteX18" fmla="*/ 12861905 w 16280892"/>
              <a:gd name="connsiteY18" fmla="*/ 0 h 27432"/>
              <a:gd name="connsiteX19" fmla="*/ 13377466 w 16280892"/>
              <a:gd name="connsiteY19" fmla="*/ 0 h 27432"/>
              <a:gd name="connsiteX20" fmla="*/ 13567410 w 16280892"/>
              <a:gd name="connsiteY20" fmla="*/ 0 h 27432"/>
              <a:gd name="connsiteX21" fmla="*/ 13920163 w 16280892"/>
              <a:gd name="connsiteY21" fmla="*/ 0 h 27432"/>
              <a:gd name="connsiteX22" fmla="*/ 14272915 w 16280892"/>
              <a:gd name="connsiteY22" fmla="*/ 0 h 27432"/>
              <a:gd name="connsiteX23" fmla="*/ 14788477 w 16280892"/>
              <a:gd name="connsiteY23" fmla="*/ 0 h 27432"/>
              <a:gd name="connsiteX24" fmla="*/ 16280892 w 16280892"/>
              <a:gd name="connsiteY24" fmla="*/ 0 h 27432"/>
              <a:gd name="connsiteX25" fmla="*/ 16280892 w 16280892"/>
              <a:gd name="connsiteY25" fmla="*/ 27432 h 27432"/>
              <a:gd name="connsiteX26" fmla="*/ 15602522 w 16280892"/>
              <a:gd name="connsiteY26" fmla="*/ 27432 h 27432"/>
              <a:gd name="connsiteX27" fmla="*/ 14924151 w 16280892"/>
              <a:gd name="connsiteY27" fmla="*/ 27432 h 27432"/>
              <a:gd name="connsiteX28" fmla="*/ 14571398 w 16280892"/>
              <a:gd name="connsiteY28" fmla="*/ 27432 h 27432"/>
              <a:gd name="connsiteX29" fmla="*/ 13730219 w 16280892"/>
              <a:gd name="connsiteY29" fmla="*/ 27432 h 27432"/>
              <a:gd name="connsiteX30" fmla="*/ 13377466 w 16280892"/>
              <a:gd name="connsiteY30" fmla="*/ 27432 h 27432"/>
              <a:gd name="connsiteX31" fmla="*/ 12536287 w 16280892"/>
              <a:gd name="connsiteY31" fmla="*/ 27432 h 27432"/>
              <a:gd name="connsiteX32" fmla="*/ 12346343 w 16280892"/>
              <a:gd name="connsiteY32" fmla="*/ 27432 h 27432"/>
              <a:gd name="connsiteX33" fmla="*/ 11505164 w 16280892"/>
              <a:gd name="connsiteY33" fmla="*/ 27432 h 27432"/>
              <a:gd name="connsiteX34" fmla="*/ 11152411 w 16280892"/>
              <a:gd name="connsiteY34" fmla="*/ 27432 h 27432"/>
              <a:gd name="connsiteX35" fmla="*/ 10962467 w 16280892"/>
              <a:gd name="connsiteY35" fmla="*/ 27432 h 27432"/>
              <a:gd name="connsiteX36" fmla="*/ 10609715 w 16280892"/>
              <a:gd name="connsiteY36" fmla="*/ 27432 h 27432"/>
              <a:gd name="connsiteX37" fmla="*/ 9768535 w 16280892"/>
              <a:gd name="connsiteY37" fmla="*/ 27432 h 27432"/>
              <a:gd name="connsiteX38" fmla="*/ 9415783 w 16280892"/>
              <a:gd name="connsiteY38" fmla="*/ 27432 h 27432"/>
              <a:gd name="connsiteX39" fmla="*/ 9225839 w 16280892"/>
              <a:gd name="connsiteY39" fmla="*/ 27432 h 27432"/>
              <a:gd name="connsiteX40" fmla="*/ 8873086 w 16280892"/>
              <a:gd name="connsiteY40" fmla="*/ 27432 h 27432"/>
              <a:gd name="connsiteX41" fmla="*/ 8357525 w 16280892"/>
              <a:gd name="connsiteY41" fmla="*/ 27432 h 27432"/>
              <a:gd name="connsiteX42" fmla="*/ 7679154 w 16280892"/>
              <a:gd name="connsiteY42" fmla="*/ 27432 h 27432"/>
              <a:gd name="connsiteX43" fmla="*/ 7326401 w 16280892"/>
              <a:gd name="connsiteY43" fmla="*/ 27432 h 27432"/>
              <a:gd name="connsiteX44" fmla="*/ 6322413 w 16280892"/>
              <a:gd name="connsiteY44" fmla="*/ 27432 h 27432"/>
              <a:gd name="connsiteX45" fmla="*/ 5644043 w 16280892"/>
              <a:gd name="connsiteY45" fmla="*/ 27432 h 27432"/>
              <a:gd name="connsiteX46" fmla="*/ 4640054 w 16280892"/>
              <a:gd name="connsiteY46" fmla="*/ 27432 h 27432"/>
              <a:gd name="connsiteX47" fmla="*/ 3798875 w 16280892"/>
              <a:gd name="connsiteY47" fmla="*/ 27432 h 27432"/>
              <a:gd name="connsiteX48" fmla="*/ 3283313 w 16280892"/>
              <a:gd name="connsiteY48" fmla="*/ 27432 h 27432"/>
              <a:gd name="connsiteX49" fmla="*/ 2442134 w 16280892"/>
              <a:gd name="connsiteY49" fmla="*/ 27432 h 27432"/>
              <a:gd name="connsiteX50" fmla="*/ 2089381 w 16280892"/>
              <a:gd name="connsiteY50" fmla="*/ 27432 h 27432"/>
              <a:gd name="connsiteX51" fmla="*/ 1411011 w 16280892"/>
              <a:gd name="connsiteY51" fmla="*/ 27432 h 27432"/>
              <a:gd name="connsiteX52" fmla="*/ 1221067 w 16280892"/>
              <a:gd name="connsiteY52" fmla="*/ 27432 h 27432"/>
              <a:gd name="connsiteX53" fmla="*/ 0 w 16280892"/>
              <a:gd name="connsiteY53" fmla="*/ 27432 h 27432"/>
              <a:gd name="connsiteX54" fmla="*/ 0 w 16280892"/>
              <a:gd name="connsiteY5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6280892" h="27432" fill="none" extrusionOk="0">
                <a:moveTo>
                  <a:pt x="0" y="0"/>
                </a:moveTo>
                <a:cubicBezTo>
                  <a:pt x="400379" y="35760"/>
                  <a:pt x="507460" y="-35263"/>
                  <a:pt x="841179" y="0"/>
                </a:cubicBezTo>
                <a:cubicBezTo>
                  <a:pt x="1163437" y="39010"/>
                  <a:pt x="1508034" y="-28445"/>
                  <a:pt x="1682359" y="0"/>
                </a:cubicBezTo>
                <a:cubicBezTo>
                  <a:pt x="1837574" y="19933"/>
                  <a:pt x="2082069" y="65257"/>
                  <a:pt x="2360729" y="0"/>
                </a:cubicBezTo>
                <a:cubicBezTo>
                  <a:pt x="2608574" y="-18482"/>
                  <a:pt x="2702511" y="37048"/>
                  <a:pt x="3039100" y="0"/>
                </a:cubicBezTo>
                <a:cubicBezTo>
                  <a:pt x="3367173" y="-28007"/>
                  <a:pt x="3423651" y="12250"/>
                  <a:pt x="3717470" y="0"/>
                </a:cubicBezTo>
                <a:cubicBezTo>
                  <a:pt x="4017576" y="-9336"/>
                  <a:pt x="3808129" y="-1934"/>
                  <a:pt x="3907414" y="0"/>
                </a:cubicBezTo>
                <a:cubicBezTo>
                  <a:pt x="4003783" y="-47128"/>
                  <a:pt x="4545860" y="-18453"/>
                  <a:pt x="4748593" y="0"/>
                </a:cubicBezTo>
                <a:cubicBezTo>
                  <a:pt x="4791289" y="-7112"/>
                  <a:pt x="4872657" y="-5945"/>
                  <a:pt x="4938537" y="0"/>
                </a:cubicBezTo>
                <a:cubicBezTo>
                  <a:pt x="4996342" y="55727"/>
                  <a:pt x="5285687" y="-11462"/>
                  <a:pt x="5616908" y="0"/>
                </a:cubicBezTo>
                <a:cubicBezTo>
                  <a:pt x="5932597" y="-7721"/>
                  <a:pt x="6419429" y="4548"/>
                  <a:pt x="6620896" y="0"/>
                </a:cubicBezTo>
                <a:cubicBezTo>
                  <a:pt x="6867615" y="-48162"/>
                  <a:pt x="7149184" y="63902"/>
                  <a:pt x="7624884" y="0"/>
                </a:cubicBezTo>
                <a:cubicBezTo>
                  <a:pt x="8121768" y="-23597"/>
                  <a:pt x="8110388" y="-24250"/>
                  <a:pt x="8466064" y="0"/>
                </a:cubicBezTo>
                <a:cubicBezTo>
                  <a:pt x="8827311" y="12259"/>
                  <a:pt x="8775229" y="-19283"/>
                  <a:pt x="8981625" y="0"/>
                </a:cubicBezTo>
                <a:cubicBezTo>
                  <a:pt x="9197939" y="12700"/>
                  <a:pt x="9085313" y="1609"/>
                  <a:pt x="9171569" y="0"/>
                </a:cubicBezTo>
                <a:cubicBezTo>
                  <a:pt x="9271685" y="-30889"/>
                  <a:pt x="9476535" y="-23392"/>
                  <a:pt x="9687131" y="0"/>
                </a:cubicBezTo>
                <a:cubicBezTo>
                  <a:pt x="9897923" y="58518"/>
                  <a:pt x="10208871" y="34679"/>
                  <a:pt x="10528310" y="0"/>
                </a:cubicBezTo>
                <a:cubicBezTo>
                  <a:pt x="10837915" y="-86928"/>
                  <a:pt x="11289502" y="14795"/>
                  <a:pt x="11532298" y="0"/>
                </a:cubicBezTo>
                <a:cubicBezTo>
                  <a:pt x="11735685" y="-46209"/>
                  <a:pt x="11679740" y="-1021"/>
                  <a:pt x="11722242" y="0"/>
                </a:cubicBezTo>
                <a:cubicBezTo>
                  <a:pt x="11784870" y="4563"/>
                  <a:pt x="11841251" y="-6856"/>
                  <a:pt x="11912186" y="0"/>
                </a:cubicBezTo>
                <a:cubicBezTo>
                  <a:pt x="12042056" y="43965"/>
                  <a:pt x="12550320" y="12123"/>
                  <a:pt x="12916174" y="0"/>
                </a:cubicBezTo>
                <a:cubicBezTo>
                  <a:pt x="13275573" y="15321"/>
                  <a:pt x="13061031" y="-10546"/>
                  <a:pt x="13106118" y="0"/>
                </a:cubicBezTo>
                <a:cubicBezTo>
                  <a:pt x="13130533" y="-16454"/>
                  <a:pt x="13558366" y="-3945"/>
                  <a:pt x="13784489" y="0"/>
                </a:cubicBezTo>
                <a:cubicBezTo>
                  <a:pt x="14013329" y="23879"/>
                  <a:pt x="14029640" y="-2576"/>
                  <a:pt x="14137241" y="0"/>
                </a:cubicBezTo>
                <a:cubicBezTo>
                  <a:pt x="14246873" y="-2188"/>
                  <a:pt x="14388056" y="9519"/>
                  <a:pt x="14489994" y="0"/>
                </a:cubicBezTo>
                <a:cubicBezTo>
                  <a:pt x="14588421" y="1172"/>
                  <a:pt x="14752817" y="20463"/>
                  <a:pt x="14842747" y="0"/>
                </a:cubicBezTo>
                <a:cubicBezTo>
                  <a:pt x="14944827" y="-6139"/>
                  <a:pt x="15124475" y="-4183"/>
                  <a:pt x="15195499" y="0"/>
                </a:cubicBezTo>
                <a:cubicBezTo>
                  <a:pt x="15233289" y="-72999"/>
                  <a:pt x="15899864" y="40175"/>
                  <a:pt x="16280892" y="0"/>
                </a:cubicBezTo>
                <a:cubicBezTo>
                  <a:pt x="16282588" y="7876"/>
                  <a:pt x="16277795" y="15459"/>
                  <a:pt x="16280892" y="27432"/>
                </a:cubicBezTo>
                <a:cubicBezTo>
                  <a:pt x="16099300" y="57962"/>
                  <a:pt x="15863089" y="25456"/>
                  <a:pt x="15765330" y="27432"/>
                </a:cubicBezTo>
                <a:cubicBezTo>
                  <a:pt x="15645672" y="47892"/>
                  <a:pt x="15552049" y="11598"/>
                  <a:pt x="15412578" y="27432"/>
                </a:cubicBezTo>
                <a:cubicBezTo>
                  <a:pt x="15245909" y="46375"/>
                  <a:pt x="14794006" y="2096"/>
                  <a:pt x="14571398" y="27432"/>
                </a:cubicBezTo>
                <a:cubicBezTo>
                  <a:pt x="14312653" y="-688"/>
                  <a:pt x="13830246" y="73984"/>
                  <a:pt x="13567410" y="27432"/>
                </a:cubicBezTo>
                <a:cubicBezTo>
                  <a:pt x="13316451" y="18107"/>
                  <a:pt x="13205320" y="-872"/>
                  <a:pt x="13051848" y="27432"/>
                </a:cubicBezTo>
                <a:cubicBezTo>
                  <a:pt x="12896141" y="135970"/>
                  <a:pt x="12435550" y="56277"/>
                  <a:pt x="12047860" y="27432"/>
                </a:cubicBezTo>
                <a:cubicBezTo>
                  <a:pt x="11706654" y="36515"/>
                  <a:pt x="11577224" y="59485"/>
                  <a:pt x="11369490" y="27432"/>
                </a:cubicBezTo>
                <a:cubicBezTo>
                  <a:pt x="11172152" y="9342"/>
                  <a:pt x="10798608" y="38757"/>
                  <a:pt x="10365501" y="27432"/>
                </a:cubicBezTo>
                <a:cubicBezTo>
                  <a:pt x="9978036" y="34516"/>
                  <a:pt x="9807955" y="41287"/>
                  <a:pt x="9361513" y="27432"/>
                </a:cubicBezTo>
                <a:cubicBezTo>
                  <a:pt x="8957327" y="58291"/>
                  <a:pt x="9132463" y="45898"/>
                  <a:pt x="9008760" y="27432"/>
                </a:cubicBezTo>
                <a:cubicBezTo>
                  <a:pt x="8910140" y="15731"/>
                  <a:pt x="8621368" y="22838"/>
                  <a:pt x="8493199" y="27432"/>
                </a:cubicBezTo>
                <a:cubicBezTo>
                  <a:pt x="8381322" y="8454"/>
                  <a:pt x="8121642" y="26635"/>
                  <a:pt x="7814828" y="27432"/>
                </a:cubicBezTo>
                <a:cubicBezTo>
                  <a:pt x="7538271" y="19325"/>
                  <a:pt x="7475127" y="15322"/>
                  <a:pt x="7136458" y="27432"/>
                </a:cubicBezTo>
                <a:cubicBezTo>
                  <a:pt x="6838357" y="-8138"/>
                  <a:pt x="6521516" y="39326"/>
                  <a:pt x="6295278" y="27432"/>
                </a:cubicBezTo>
                <a:cubicBezTo>
                  <a:pt x="6062075" y="-2616"/>
                  <a:pt x="6071233" y="30768"/>
                  <a:pt x="5942526" y="27432"/>
                </a:cubicBezTo>
                <a:cubicBezTo>
                  <a:pt x="5822579" y="16026"/>
                  <a:pt x="5694904" y="16994"/>
                  <a:pt x="5589773" y="27432"/>
                </a:cubicBezTo>
                <a:cubicBezTo>
                  <a:pt x="5403526" y="21891"/>
                  <a:pt x="5005826" y="-3138"/>
                  <a:pt x="4585785" y="27432"/>
                </a:cubicBezTo>
                <a:cubicBezTo>
                  <a:pt x="4173587" y="58823"/>
                  <a:pt x="3803303" y="60751"/>
                  <a:pt x="3581796" y="27432"/>
                </a:cubicBezTo>
                <a:cubicBezTo>
                  <a:pt x="3315704" y="46598"/>
                  <a:pt x="3130163" y="28035"/>
                  <a:pt x="2903426" y="27432"/>
                </a:cubicBezTo>
                <a:cubicBezTo>
                  <a:pt x="2652226" y="21049"/>
                  <a:pt x="2763962" y="43953"/>
                  <a:pt x="2713482" y="27432"/>
                </a:cubicBezTo>
                <a:cubicBezTo>
                  <a:pt x="2646338" y="22596"/>
                  <a:pt x="2604385" y="32602"/>
                  <a:pt x="2523538" y="27432"/>
                </a:cubicBezTo>
                <a:cubicBezTo>
                  <a:pt x="2496413" y="13663"/>
                  <a:pt x="1771920" y="-12116"/>
                  <a:pt x="1519550" y="27432"/>
                </a:cubicBezTo>
                <a:cubicBezTo>
                  <a:pt x="1304346" y="33004"/>
                  <a:pt x="1121856" y="66725"/>
                  <a:pt x="1003988" y="27432"/>
                </a:cubicBezTo>
                <a:cubicBezTo>
                  <a:pt x="890813" y="8344"/>
                  <a:pt x="268574" y="63014"/>
                  <a:pt x="0" y="27432"/>
                </a:cubicBezTo>
                <a:cubicBezTo>
                  <a:pt x="-2467" y="15547"/>
                  <a:pt x="1248" y="7489"/>
                  <a:pt x="0" y="0"/>
                </a:cubicBezTo>
                <a:close/>
              </a:path>
              <a:path w="16280892" h="27432" stroke="0" extrusionOk="0">
                <a:moveTo>
                  <a:pt x="0" y="0"/>
                </a:moveTo>
                <a:cubicBezTo>
                  <a:pt x="131329" y="-29182"/>
                  <a:pt x="323081" y="9296"/>
                  <a:pt x="515562" y="0"/>
                </a:cubicBezTo>
                <a:cubicBezTo>
                  <a:pt x="741448" y="-1122"/>
                  <a:pt x="629762" y="11222"/>
                  <a:pt x="705505" y="0"/>
                </a:cubicBezTo>
                <a:cubicBezTo>
                  <a:pt x="738697" y="17741"/>
                  <a:pt x="1196227" y="-74782"/>
                  <a:pt x="1709494" y="0"/>
                </a:cubicBezTo>
                <a:cubicBezTo>
                  <a:pt x="2190807" y="-29956"/>
                  <a:pt x="1999975" y="-15867"/>
                  <a:pt x="2225055" y="0"/>
                </a:cubicBezTo>
                <a:cubicBezTo>
                  <a:pt x="2462962" y="4306"/>
                  <a:pt x="2584233" y="-12655"/>
                  <a:pt x="2740617" y="0"/>
                </a:cubicBezTo>
                <a:cubicBezTo>
                  <a:pt x="2910592" y="-17416"/>
                  <a:pt x="3343511" y="-49157"/>
                  <a:pt x="3744605" y="0"/>
                </a:cubicBezTo>
                <a:cubicBezTo>
                  <a:pt x="4143622" y="14961"/>
                  <a:pt x="3941446" y="-30299"/>
                  <a:pt x="4097358" y="0"/>
                </a:cubicBezTo>
                <a:cubicBezTo>
                  <a:pt x="4273907" y="-133"/>
                  <a:pt x="4764551" y="-4410"/>
                  <a:pt x="5101346" y="0"/>
                </a:cubicBezTo>
                <a:cubicBezTo>
                  <a:pt x="5497322" y="38562"/>
                  <a:pt x="5825123" y="53175"/>
                  <a:pt x="6105334" y="0"/>
                </a:cubicBezTo>
                <a:cubicBezTo>
                  <a:pt x="6394997" y="-2118"/>
                  <a:pt x="6441930" y="-3203"/>
                  <a:pt x="6783705" y="0"/>
                </a:cubicBezTo>
                <a:cubicBezTo>
                  <a:pt x="7090590" y="7771"/>
                  <a:pt x="7366751" y="32322"/>
                  <a:pt x="7787693" y="0"/>
                </a:cubicBezTo>
                <a:cubicBezTo>
                  <a:pt x="8252885" y="-8653"/>
                  <a:pt x="8083024" y="-44930"/>
                  <a:pt x="8303255" y="0"/>
                </a:cubicBezTo>
                <a:cubicBezTo>
                  <a:pt x="8513834" y="18082"/>
                  <a:pt x="8668544" y="10757"/>
                  <a:pt x="8818816" y="0"/>
                </a:cubicBezTo>
                <a:cubicBezTo>
                  <a:pt x="9024202" y="35785"/>
                  <a:pt x="9384597" y="48496"/>
                  <a:pt x="9659996" y="0"/>
                </a:cubicBezTo>
                <a:cubicBezTo>
                  <a:pt x="9906417" y="-21957"/>
                  <a:pt x="9971758" y="-21262"/>
                  <a:pt x="10175557" y="0"/>
                </a:cubicBezTo>
                <a:cubicBezTo>
                  <a:pt x="10347465" y="-20594"/>
                  <a:pt x="10759180" y="-58262"/>
                  <a:pt x="11179546" y="0"/>
                </a:cubicBezTo>
                <a:cubicBezTo>
                  <a:pt x="11644778" y="19919"/>
                  <a:pt x="11904682" y="75315"/>
                  <a:pt x="12183534" y="0"/>
                </a:cubicBezTo>
                <a:cubicBezTo>
                  <a:pt x="12443270" y="-26948"/>
                  <a:pt x="12676899" y="41957"/>
                  <a:pt x="12861905" y="0"/>
                </a:cubicBezTo>
                <a:cubicBezTo>
                  <a:pt x="13044339" y="-21986"/>
                  <a:pt x="13213552" y="-11146"/>
                  <a:pt x="13377466" y="0"/>
                </a:cubicBezTo>
                <a:cubicBezTo>
                  <a:pt x="13547069" y="2244"/>
                  <a:pt x="13495015" y="-7124"/>
                  <a:pt x="13567410" y="0"/>
                </a:cubicBezTo>
                <a:cubicBezTo>
                  <a:pt x="13650136" y="21918"/>
                  <a:pt x="13759068" y="-10558"/>
                  <a:pt x="13920163" y="0"/>
                </a:cubicBezTo>
                <a:cubicBezTo>
                  <a:pt x="14084637" y="18114"/>
                  <a:pt x="14121308" y="6671"/>
                  <a:pt x="14272915" y="0"/>
                </a:cubicBezTo>
                <a:cubicBezTo>
                  <a:pt x="14444292" y="15220"/>
                  <a:pt x="14612642" y="-43"/>
                  <a:pt x="14788477" y="0"/>
                </a:cubicBezTo>
                <a:cubicBezTo>
                  <a:pt x="15030239" y="18463"/>
                  <a:pt x="15653945" y="17875"/>
                  <a:pt x="16280892" y="0"/>
                </a:cubicBezTo>
                <a:cubicBezTo>
                  <a:pt x="16281616" y="11486"/>
                  <a:pt x="16282146" y="13742"/>
                  <a:pt x="16280892" y="27432"/>
                </a:cubicBezTo>
                <a:cubicBezTo>
                  <a:pt x="16147317" y="20294"/>
                  <a:pt x="15915163" y="-15713"/>
                  <a:pt x="15602522" y="27432"/>
                </a:cubicBezTo>
                <a:cubicBezTo>
                  <a:pt x="15305125" y="26345"/>
                  <a:pt x="15253073" y="24150"/>
                  <a:pt x="14924151" y="27432"/>
                </a:cubicBezTo>
                <a:cubicBezTo>
                  <a:pt x="14602604" y="29737"/>
                  <a:pt x="14672250" y="45162"/>
                  <a:pt x="14571398" y="27432"/>
                </a:cubicBezTo>
                <a:cubicBezTo>
                  <a:pt x="14398654" y="16996"/>
                  <a:pt x="14097495" y="92191"/>
                  <a:pt x="13730219" y="27432"/>
                </a:cubicBezTo>
                <a:cubicBezTo>
                  <a:pt x="13409346" y="11754"/>
                  <a:pt x="13480826" y="29172"/>
                  <a:pt x="13377466" y="27432"/>
                </a:cubicBezTo>
                <a:cubicBezTo>
                  <a:pt x="13261911" y="40894"/>
                  <a:pt x="12947716" y="83260"/>
                  <a:pt x="12536287" y="27432"/>
                </a:cubicBezTo>
                <a:cubicBezTo>
                  <a:pt x="12120891" y="55106"/>
                  <a:pt x="12412121" y="18154"/>
                  <a:pt x="12346343" y="27432"/>
                </a:cubicBezTo>
                <a:cubicBezTo>
                  <a:pt x="12230998" y="-31029"/>
                  <a:pt x="11858217" y="57779"/>
                  <a:pt x="11505164" y="27432"/>
                </a:cubicBezTo>
                <a:cubicBezTo>
                  <a:pt x="11146025" y="-6990"/>
                  <a:pt x="11286655" y="14309"/>
                  <a:pt x="11152411" y="27432"/>
                </a:cubicBezTo>
                <a:cubicBezTo>
                  <a:pt x="10987033" y="29512"/>
                  <a:pt x="11039018" y="24452"/>
                  <a:pt x="10962467" y="27432"/>
                </a:cubicBezTo>
                <a:cubicBezTo>
                  <a:pt x="10876699" y="40150"/>
                  <a:pt x="10771189" y="16410"/>
                  <a:pt x="10609715" y="27432"/>
                </a:cubicBezTo>
                <a:cubicBezTo>
                  <a:pt x="10412320" y="16037"/>
                  <a:pt x="9993019" y="3117"/>
                  <a:pt x="9768535" y="27432"/>
                </a:cubicBezTo>
                <a:cubicBezTo>
                  <a:pt x="9549782" y="42601"/>
                  <a:pt x="9513793" y="22739"/>
                  <a:pt x="9415783" y="27432"/>
                </a:cubicBezTo>
                <a:cubicBezTo>
                  <a:pt x="9319070" y="28909"/>
                  <a:pt x="9300901" y="30703"/>
                  <a:pt x="9225839" y="27432"/>
                </a:cubicBezTo>
                <a:cubicBezTo>
                  <a:pt x="9136514" y="29913"/>
                  <a:pt x="9008453" y="22662"/>
                  <a:pt x="8873086" y="27432"/>
                </a:cubicBezTo>
                <a:cubicBezTo>
                  <a:pt x="8714060" y="15806"/>
                  <a:pt x="8604436" y="43259"/>
                  <a:pt x="8357525" y="27432"/>
                </a:cubicBezTo>
                <a:cubicBezTo>
                  <a:pt x="8133045" y="26792"/>
                  <a:pt x="7839991" y="-12554"/>
                  <a:pt x="7679154" y="27432"/>
                </a:cubicBezTo>
                <a:cubicBezTo>
                  <a:pt x="7527721" y="56529"/>
                  <a:pt x="7483600" y="39389"/>
                  <a:pt x="7326401" y="27432"/>
                </a:cubicBezTo>
                <a:cubicBezTo>
                  <a:pt x="7193372" y="38431"/>
                  <a:pt x="6739044" y="36947"/>
                  <a:pt x="6322413" y="27432"/>
                </a:cubicBezTo>
                <a:cubicBezTo>
                  <a:pt x="5929120" y="-1539"/>
                  <a:pt x="5918820" y="-1804"/>
                  <a:pt x="5644043" y="27432"/>
                </a:cubicBezTo>
                <a:cubicBezTo>
                  <a:pt x="5381679" y="53754"/>
                  <a:pt x="5077467" y="-34762"/>
                  <a:pt x="4640054" y="27432"/>
                </a:cubicBezTo>
                <a:cubicBezTo>
                  <a:pt x="4233474" y="30957"/>
                  <a:pt x="4206282" y="16588"/>
                  <a:pt x="3798875" y="27432"/>
                </a:cubicBezTo>
                <a:cubicBezTo>
                  <a:pt x="3399457" y="40261"/>
                  <a:pt x="3451506" y="23989"/>
                  <a:pt x="3283313" y="27432"/>
                </a:cubicBezTo>
                <a:cubicBezTo>
                  <a:pt x="3090853" y="15592"/>
                  <a:pt x="2732869" y="117327"/>
                  <a:pt x="2442134" y="27432"/>
                </a:cubicBezTo>
                <a:cubicBezTo>
                  <a:pt x="2102927" y="-4880"/>
                  <a:pt x="2232043" y="34441"/>
                  <a:pt x="2089381" y="27432"/>
                </a:cubicBezTo>
                <a:cubicBezTo>
                  <a:pt x="1907761" y="75887"/>
                  <a:pt x="1582899" y="15239"/>
                  <a:pt x="1411011" y="27432"/>
                </a:cubicBezTo>
                <a:cubicBezTo>
                  <a:pt x="1201141" y="16901"/>
                  <a:pt x="1262536" y="22827"/>
                  <a:pt x="1221067" y="27432"/>
                </a:cubicBezTo>
                <a:cubicBezTo>
                  <a:pt x="1153924" y="-13881"/>
                  <a:pt x="333257" y="-21275"/>
                  <a:pt x="0" y="27432"/>
                </a:cubicBezTo>
                <a:cubicBezTo>
                  <a:pt x="114" y="19235"/>
                  <a:pt x="-658" y="11978"/>
                  <a:pt x="0" y="0"/>
                </a:cubicBezTo>
                <a:close/>
              </a:path>
              <a:path w="16280892" h="27432" fill="none" stroke="0" extrusionOk="0">
                <a:moveTo>
                  <a:pt x="0" y="0"/>
                </a:moveTo>
                <a:cubicBezTo>
                  <a:pt x="394525" y="28393"/>
                  <a:pt x="489616" y="-32605"/>
                  <a:pt x="841179" y="0"/>
                </a:cubicBezTo>
                <a:cubicBezTo>
                  <a:pt x="1203328" y="41174"/>
                  <a:pt x="1486280" y="-20053"/>
                  <a:pt x="1682359" y="0"/>
                </a:cubicBezTo>
                <a:cubicBezTo>
                  <a:pt x="1841966" y="30682"/>
                  <a:pt x="2101860" y="52630"/>
                  <a:pt x="2360729" y="0"/>
                </a:cubicBezTo>
                <a:cubicBezTo>
                  <a:pt x="2601609" y="-26262"/>
                  <a:pt x="2731628" y="22057"/>
                  <a:pt x="3039100" y="0"/>
                </a:cubicBezTo>
                <a:cubicBezTo>
                  <a:pt x="3372494" y="-15853"/>
                  <a:pt x="3423749" y="4825"/>
                  <a:pt x="3717470" y="0"/>
                </a:cubicBezTo>
                <a:cubicBezTo>
                  <a:pt x="3999888" y="-16200"/>
                  <a:pt x="3807719" y="13433"/>
                  <a:pt x="3907414" y="0"/>
                </a:cubicBezTo>
                <a:cubicBezTo>
                  <a:pt x="3999620" y="-14522"/>
                  <a:pt x="4510266" y="40390"/>
                  <a:pt x="4748593" y="0"/>
                </a:cubicBezTo>
                <a:cubicBezTo>
                  <a:pt x="4815274" y="5824"/>
                  <a:pt x="4854460" y="-7343"/>
                  <a:pt x="4938537" y="0"/>
                </a:cubicBezTo>
                <a:cubicBezTo>
                  <a:pt x="4927514" y="-4335"/>
                  <a:pt x="5344145" y="-29091"/>
                  <a:pt x="5616908" y="0"/>
                </a:cubicBezTo>
                <a:cubicBezTo>
                  <a:pt x="5911098" y="21387"/>
                  <a:pt x="6431211" y="3757"/>
                  <a:pt x="6620896" y="0"/>
                </a:cubicBezTo>
                <a:cubicBezTo>
                  <a:pt x="6878095" y="-51251"/>
                  <a:pt x="7104049" y="17162"/>
                  <a:pt x="7624884" y="0"/>
                </a:cubicBezTo>
                <a:cubicBezTo>
                  <a:pt x="8122246" y="-25540"/>
                  <a:pt x="8108047" y="-24027"/>
                  <a:pt x="8466064" y="0"/>
                </a:cubicBezTo>
                <a:cubicBezTo>
                  <a:pt x="8818659" y="13756"/>
                  <a:pt x="8771392" y="-22152"/>
                  <a:pt x="8981625" y="0"/>
                </a:cubicBezTo>
                <a:cubicBezTo>
                  <a:pt x="9179136" y="4414"/>
                  <a:pt x="9073536" y="11241"/>
                  <a:pt x="9171569" y="0"/>
                </a:cubicBezTo>
                <a:cubicBezTo>
                  <a:pt x="9261500" y="-12947"/>
                  <a:pt x="9495234" y="-11874"/>
                  <a:pt x="9687131" y="0"/>
                </a:cubicBezTo>
                <a:cubicBezTo>
                  <a:pt x="9941295" y="17476"/>
                  <a:pt x="10156018" y="39096"/>
                  <a:pt x="10528310" y="0"/>
                </a:cubicBezTo>
                <a:cubicBezTo>
                  <a:pt x="10862839" y="-78187"/>
                  <a:pt x="11306450" y="58655"/>
                  <a:pt x="11532298" y="0"/>
                </a:cubicBezTo>
                <a:cubicBezTo>
                  <a:pt x="11739365" y="-48294"/>
                  <a:pt x="11672068" y="3192"/>
                  <a:pt x="11722242" y="0"/>
                </a:cubicBezTo>
                <a:cubicBezTo>
                  <a:pt x="11783680" y="2758"/>
                  <a:pt x="11836495" y="-16861"/>
                  <a:pt x="11912186" y="0"/>
                </a:cubicBezTo>
                <a:cubicBezTo>
                  <a:pt x="12010600" y="13590"/>
                  <a:pt x="12522382" y="29741"/>
                  <a:pt x="12916174" y="0"/>
                </a:cubicBezTo>
                <a:cubicBezTo>
                  <a:pt x="13273363" y="13975"/>
                  <a:pt x="13072891" y="-896"/>
                  <a:pt x="13106118" y="0"/>
                </a:cubicBezTo>
                <a:cubicBezTo>
                  <a:pt x="13154044" y="33492"/>
                  <a:pt x="13572318" y="-15699"/>
                  <a:pt x="13784489" y="0"/>
                </a:cubicBezTo>
                <a:cubicBezTo>
                  <a:pt x="14009755" y="24196"/>
                  <a:pt x="14033950" y="-2087"/>
                  <a:pt x="14137241" y="0"/>
                </a:cubicBezTo>
                <a:cubicBezTo>
                  <a:pt x="14269960" y="-4722"/>
                  <a:pt x="14390931" y="17963"/>
                  <a:pt x="14489994" y="0"/>
                </a:cubicBezTo>
                <a:cubicBezTo>
                  <a:pt x="14584123" y="-13344"/>
                  <a:pt x="14746944" y="21721"/>
                  <a:pt x="14842747" y="0"/>
                </a:cubicBezTo>
                <a:cubicBezTo>
                  <a:pt x="14917761" y="9173"/>
                  <a:pt x="15114215" y="-2462"/>
                  <a:pt x="15195499" y="0"/>
                </a:cubicBezTo>
                <a:cubicBezTo>
                  <a:pt x="15297555" y="12165"/>
                  <a:pt x="15945798" y="-34041"/>
                  <a:pt x="16280892" y="0"/>
                </a:cubicBezTo>
                <a:cubicBezTo>
                  <a:pt x="16281489" y="7807"/>
                  <a:pt x="16280328" y="13441"/>
                  <a:pt x="16280892" y="27432"/>
                </a:cubicBezTo>
                <a:cubicBezTo>
                  <a:pt x="16079588" y="47862"/>
                  <a:pt x="15893126" y="25634"/>
                  <a:pt x="15765330" y="27432"/>
                </a:cubicBezTo>
                <a:cubicBezTo>
                  <a:pt x="15656206" y="30805"/>
                  <a:pt x="15566228" y="22834"/>
                  <a:pt x="15412578" y="27432"/>
                </a:cubicBezTo>
                <a:cubicBezTo>
                  <a:pt x="15272601" y="78642"/>
                  <a:pt x="14802144" y="32729"/>
                  <a:pt x="14571398" y="27432"/>
                </a:cubicBezTo>
                <a:cubicBezTo>
                  <a:pt x="14315979" y="51792"/>
                  <a:pt x="13798139" y="17860"/>
                  <a:pt x="13567410" y="27432"/>
                </a:cubicBezTo>
                <a:cubicBezTo>
                  <a:pt x="13298378" y="-5751"/>
                  <a:pt x="13212999" y="15302"/>
                  <a:pt x="13051848" y="27432"/>
                </a:cubicBezTo>
                <a:cubicBezTo>
                  <a:pt x="12888091" y="137136"/>
                  <a:pt x="12406616" y="22126"/>
                  <a:pt x="12047860" y="27432"/>
                </a:cubicBezTo>
                <a:cubicBezTo>
                  <a:pt x="11716908" y="58126"/>
                  <a:pt x="11615142" y="68728"/>
                  <a:pt x="11369490" y="27432"/>
                </a:cubicBezTo>
                <a:cubicBezTo>
                  <a:pt x="11144554" y="15500"/>
                  <a:pt x="10838389" y="45042"/>
                  <a:pt x="10365501" y="27432"/>
                </a:cubicBezTo>
                <a:cubicBezTo>
                  <a:pt x="9937597" y="47810"/>
                  <a:pt x="9786392" y="15048"/>
                  <a:pt x="9361513" y="27432"/>
                </a:cubicBezTo>
                <a:cubicBezTo>
                  <a:pt x="8945152" y="33422"/>
                  <a:pt x="9104354" y="47690"/>
                  <a:pt x="9008760" y="27432"/>
                </a:cubicBezTo>
                <a:cubicBezTo>
                  <a:pt x="8904114" y="44205"/>
                  <a:pt x="8621022" y="17612"/>
                  <a:pt x="8493199" y="27432"/>
                </a:cubicBezTo>
                <a:cubicBezTo>
                  <a:pt x="8363600" y="56612"/>
                  <a:pt x="8099278" y="45689"/>
                  <a:pt x="7814828" y="27432"/>
                </a:cubicBezTo>
                <a:cubicBezTo>
                  <a:pt x="7535419" y="7097"/>
                  <a:pt x="7479997" y="13596"/>
                  <a:pt x="7136458" y="27432"/>
                </a:cubicBezTo>
                <a:cubicBezTo>
                  <a:pt x="6817809" y="10964"/>
                  <a:pt x="6504779" y="16130"/>
                  <a:pt x="6295278" y="27432"/>
                </a:cubicBezTo>
                <a:cubicBezTo>
                  <a:pt x="6066147" y="-4186"/>
                  <a:pt x="6071796" y="34784"/>
                  <a:pt x="5942526" y="27432"/>
                </a:cubicBezTo>
                <a:cubicBezTo>
                  <a:pt x="5809310" y="47970"/>
                  <a:pt x="5708193" y="13829"/>
                  <a:pt x="5589773" y="27432"/>
                </a:cubicBezTo>
                <a:cubicBezTo>
                  <a:pt x="5445645" y="93387"/>
                  <a:pt x="5031705" y="55528"/>
                  <a:pt x="4585785" y="27432"/>
                </a:cubicBezTo>
                <a:cubicBezTo>
                  <a:pt x="4190627" y="62379"/>
                  <a:pt x="3855199" y="11418"/>
                  <a:pt x="3581796" y="27432"/>
                </a:cubicBezTo>
                <a:cubicBezTo>
                  <a:pt x="3317661" y="3124"/>
                  <a:pt x="3149314" y="21782"/>
                  <a:pt x="2903426" y="27432"/>
                </a:cubicBezTo>
                <a:cubicBezTo>
                  <a:pt x="2655524" y="29675"/>
                  <a:pt x="2776990" y="34933"/>
                  <a:pt x="2713482" y="27432"/>
                </a:cubicBezTo>
                <a:cubicBezTo>
                  <a:pt x="2655847" y="8493"/>
                  <a:pt x="2604400" y="18720"/>
                  <a:pt x="2523538" y="27432"/>
                </a:cubicBezTo>
                <a:cubicBezTo>
                  <a:pt x="2440070" y="53540"/>
                  <a:pt x="1758140" y="8970"/>
                  <a:pt x="1519550" y="27432"/>
                </a:cubicBezTo>
                <a:cubicBezTo>
                  <a:pt x="1315543" y="36621"/>
                  <a:pt x="1141524" y="72637"/>
                  <a:pt x="1003988" y="27432"/>
                </a:cubicBezTo>
                <a:cubicBezTo>
                  <a:pt x="955704" y="10057"/>
                  <a:pt x="352536" y="62820"/>
                  <a:pt x="0" y="27432"/>
                </a:cubicBezTo>
                <a:cubicBezTo>
                  <a:pt x="-2860" y="16165"/>
                  <a:pt x="110" y="788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280892"/>
                      <a:gd name="connsiteY0" fmla="*/ 0 h 27432"/>
                      <a:gd name="connsiteX1" fmla="*/ 841179 w 16280892"/>
                      <a:gd name="connsiteY1" fmla="*/ 0 h 27432"/>
                      <a:gd name="connsiteX2" fmla="*/ 1682359 w 16280892"/>
                      <a:gd name="connsiteY2" fmla="*/ 0 h 27432"/>
                      <a:gd name="connsiteX3" fmla="*/ 2360729 w 16280892"/>
                      <a:gd name="connsiteY3" fmla="*/ 0 h 27432"/>
                      <a:gd name="connsiteX4" fmla="*/ 3039100 w 16280892"/>
                      <a:gd name="connsiteY4" fmla="*/ 0 h 27432"/>
                      <a:gd name="connsiteX5" fmla="*/ 3717470 w 16280892"/>
                      <a:gd name="connsiteY5" fmla="*/ 0 h 27432"/>
                      <a:gd name="connsiteX6" fmla="*/ 3907414 w 16280892"/>
                      <a:gd name="connsiteY6" fmla="*/ 0 h 27432"/>
                      <a:gd name="connsiteX7" fmla="*/ 4748593 w 16280892"/>
                      <a:gd name="connsiteY7" fmla="*/ 0 h 27432"/>
                      <a:gd name="connsiteX8" fmla="*/ 4938537 w 16280892"/>
                      <a:gd name="connsiteY8" fmla="*/ 0 h 27432"/>
                      <a:gd name="connsiteX9" fmla="*/ 5616908 w 16280892"/>
                      <a:gd name="connsiteY9" fmla="*/ 0 h 27432"/>
                      <a:gd name="connsiteX10" fmla="*/ 6620896 w 16280892"/>
                      <a:gd name="connsiteY10" fmla="*/ 0 h 27432"/>
                      <a:gd name="connsiteX11" fmla="*/ 7624884 w 16280892"/>
                      <a:gd name="connsiteY11" fmla="*/ 0 h 27432"/>
                      <a:gd name="connsiteX12" fmla="*/ 8466064 w 16280892"/>
                      <a:gd name="connsiteY12" fmla="*/ 0 h 27432"/>
                      <a:gd name="connsiteX13" fmla="*/ 8981625 w 16280892"/>
                      <a:gd name="connsiteY13" fmla="*/ 0 h 27432"/>
                      <a:gd name="connsiteX14" fmla="*/ 9171569 w 16280892"/>
                      <a:gd name="connsiteY14" fmla="*/ 0 h 27432"/>
                      <a:gd name="connsiteX15" fmla="*/ 9687131 w 16280892"/>
                      <a:gd name="connsiteY15" fmla="*/ 0 h 27432"/>
                      <a:gd name="connsiteX16" fmla="*/ 10528310 w 16280892"/>
                      <a:gd name="connsiteY16" fmla="*/ 0 h 27432"/>
                      <a:gd name="connsiteX17" fmla="*/ 11532298 w 16280892"/>
                      <a:gd name="connsiteY17" fmla="*/ 0 h 27432"/>
                      <a:gd name="connsiteX18" fmla="*/ 11722242 w 16280892"/>
                      <a:gd name="connsiteY18" fmla="*/ 0 h 27432"/>
                      <a:gd name="connsiteX19" fmla="*/ 11912186 w 16280892"/>
                      <a:gd name="connsiteY19" fmla="*/ 0 h 27432"/>
                      <a:gd name="connsiteX20" fmla="*/ 12916174 w 16280892"/>
                      <a:gd name="connsiteY20" fmla="*/ 0 h 27432"/>
                      <a:gd name="connsiteX21" fmla="*/ 13106118 w 16280892"/>
                      <a:gd name="connsiteY21" fmla="*/ 0 h 27432"/>
                      <a:gd name="connsiteX22" fmla="*/ 13784489 w 16280892"/>
                      <a:gd name="connsiteY22" fmla="*/ 0 h 27432"/>
                      <a:gd name="connsiteX23" fmla="*/ 14137241 w 16280892"/>
                      <a:gd name="connsiteY23" fmla="*/ 0 h 27432"/>
                      <a:gd name="connsiteX24" fmla="*/ 14489994 w 16280892"/>
                      <a:gd name="connsiteY24" fmla="*/ 0 h 27432"/>
                      <a:gd name="connsiteX25" fmla="*/ 14842747 w 16280892"/>
                      <a:gd name="connsiteY25" fmla="*/ 0 h 27432"/>
                      <a:gd name="connsiteX26" fmla="*/ 15195499 w 16280892"/>
                      <a:gd name="connsiteY26" fmla="*/ 0 h 27432"/>
                      <a:gd name="connsiteX27" fmla="*/ 16280892 w 16280892"/>
                      <a:gd name="connsiteY27" fmla="*/ 0 h 27432"/>
                      <a:gd name="connsiteX28" fmla="*/ 16280892 w 16280892"/>
                      <a:gd name="connsiteY28" fmla="*/ 27432 h 27432"/>
                      <a:gd name="connsiteX29" fmla="*/ 15765330 w 16280892"/>
                      <a:gd name="connsiteY29" fmla="*/ 27432 h 27432"/>
                      <a:gd name="connsiteX30" fmla="*/ 15412578 w 16280892"/>
                      <a:gd name="connsiteY30" fmla="*/ 27432 h 27432"/>
                      <a:gd name="connsiteX31" fmla="*/ 14571398 w 16280892"/>
                      <a:gd name="connsiteY31" fmla="*/ 27432 h 27432"/>
                      <a:gd name="connsiteX32" fmla="*/ 13567410 w 16280892"/>
                      <a:gd name="connsiteY32" fmla="*/ 27432 h 27432"/>
                      <a:gd name="connsiteX33" fmla="*/ 13051848 w 16280892"/>
                      <a:gd name="connsiteY33" fmla="*/ 27432 h 27432"/>
                      <a:gd name="connsiteX34" fmla="*/ 12047860 w 16280892"/>
                      <a:gd name="connsiteY34" fmla="*/ 27432 h 27432"/>
                      <a:gd name="connsiteX35" fmla="*/ 11369490 w 16280892"/>
                      <a:gd name="connsiteY35" fmla="*/ 27432 h 27432"/>
                      <a:gd name="connsiteX36" fmla="*/ 10365501 w 16280892"/>
                      <a:gd name="connsiteY36" fmla="*/ 27432 h 27432"/>
                      <a:gd name="connsiteX37" fmla="*/ 9361513 w 16280892"/>
                      <a:gd name="connsiteY37" fmla="*/ 27432 h 27432"/>
                      <a:gd name="connsiteX38" fmla="*/ 9008760 w 16280892"/>
                      <a:gd name="connsiteY38" fmla="*/ 27432 h 27432"/>
                      <a:gd name="connsiteX39" fmla="*/ 8493199 w 16280892"/>
                      <a:gd name="connsiteY39" fmla="*/ 27432 h 27432"/>
                      <a:gd name="connsiteX40" fmla="*/ 7814828 w 16280892"/>
                      <a:gd name="connsiteY40" fmla="*/ 27432 h 27432"/>
                      <a:gd name="connsiteX41" fmla="*/ 7136458 w 16280892"/>
                      <a:gd name="connsiteY41" fmla="*/ 27432 h 27432"/>
                      <a:gd name="connsiteX42" fmla="*/ 6295278 w 16280892"/>
                      <a:gd name="connsiteY42" fmla="*/ 27432 h 27432"/>
                      <a:gd name="connsiteX43" fmla="*/ 5942526 w 16280892"/>
                      <a:gd name="connsiteY43" fmla="*/ 27432 h 27432"/>
                      <a:gd name="connsiteX44" fmla="*/ 5589773 w 16280892"/>
                      <a:gd name="connsiteY44" fmla="*/ 27432 h 27432"/>
                      <a:gd name="connsiteX45" fmla="*/ 4585785 w 16280892"/>
                      <a:gd name="connsiteY45" fmla="*/ 27432 h 27432"/>
                      <a:gd name="connsiteX46" fmla="*/ 3581796 w 16280892"/>
                      <a:gd name="connsiteY46" fmla="*/ 27432 h 27432"/>
                      <a:gd name="connsiteX47" fmla="*/ 2903426 w 16280892"/>
                      <a:gd name="connsiteY47" fmla="*/ 27432 h 27432"/>
                      <a:gd name="connsiteX48" fmla="*/ 2713482 w 16280892"/>
                      <a:gd name="connsiteY48" fmla="*/ 27432 h 27432"/>
                      <a:gd name="connsiteX49" fmla="*/ 2523538 w 16280892"/>
                      <a:gd name="connsiteY49" fmla="*/ 27432 h 27432"/>
                      <a:gd name="connsiteX50" fmla="*/ 1519550 w 16280892"/>
                      <a:gd name="connsiteY50" fmla="*/ 27432 h 27432"/>
                      <a:gd name="connsiteX51" fmla="*/ 1003988 w 16280892"/>
                      <a:gd name="connsiteY51" fmla="*/ 27432 h 27432"/>
                      <a:gd name="connsiteX52" fmla="*/ 0 w 16280892"/>
                      <a:gd name="connsiteY52" fmla="*/ 27432 h 27432"/>
                      <a:gd name="connsiteX53" fmla="*/ 0 w 16280892"/>
                      <a:gd name="connsiteY5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6280892" h="27432" fill="none" extrusionOk="0">
                        <a:moveTo>
                          <a:pt x="0" y="0"/>
                        </a:moveTo>
                        <a:cubicBezTo>
                          <a:pt x="409643" y="37718"/>
                          <a:pt x="500439" y="-36667"/>
                          <a:pt x="841179" y="0"/>
                        </a:cubicBezTo>
                        <a:cubicBezTo>
                          <a:pt x="1181919" y="36667"/>
                          <a:pt x="1512729" y="-20894"/>
                          <a:pt x="1682359" y="0"/>
                        </a:cubicBezTo>
                        <a:cubicBezTo>
                          <a:pt x="1851989" y="20894"/>
                          <a:pt x="2107821" y="19681"/>
                          <a:pt x="2360729" y="0"/>
                        </a:cubicBezTo>
                        <a:cubicBezTo>
                          <a:pt x="2613637" y="-19681"/>
                          <a:pt x="2722918" y="17895"/>
                          <a:pt x="3039100" y="0"/>
                        </a:cubicBezTo>
                        <a:cubicBezTo>
                          <a:pt x="3355282" y="-17895"/>
                          <a:pt x="3419387" y="13801"/>
                          <a:pt x="3717470" y="0"/>
                        </a:cubicBezTo>
                        <a:cubicBezTo>
                          <a:pt x="4015553" y="-13801"/>
                          <a:pt x="3814431" y="7113"/>
                          <a:pt x="3907414" y="0"/>
                        </a:cubicBezTo>
                        <a:cubicBezTo>
                          <a:pt x="4000397" y="-7113"/>
                          <a:pt x="4537852" y="2053"/>
                          <a:pt x="4748593" y="0"/>
                        </a:cubicBezTo>
                        <a:cubicBezTo>
                          <a:pt x="4959334" y="-2053"/>
                          <a:pt x="4885146" y="651"/>
                          <a:pt x="4938537" y="0"/>
                        </a:cubicBezTo>
                        <a:cubicBezTo>
                          <a:pt x="4991928" y="-651"/>
                          <a:pt x="5331447" y="5729"/>
                          <a:pt x="5616908" y="0"/>
                        </a:cubicBezTo>
                        <a:cubicBezTo>
                          <a:pt x="5902369" y="-5729"/>
                          <a:pt x="6419677" y="15155"/>
                          <a:pt x="6620896" y="0"/>
                        </a:cubicBezTo>
                        <a:cubicBezTo>
                          <a:pt x="6822115" y="-15155"/>
                          <a:pt x="7129106" y="23573"/>
                          <a:pt x="7624884" y="0"/>
                        </a:cubicBezTo>
                        <a:cubicBezTo>
                          <a:pt x="8120662" y="-23573"/>
                          <a:pt x="8109589" y="-23431"/>
                          <a:pt x="8466064" y="0"/>
                        </a:cubicBezTo>
                        <a:cubicBezTo>
                          <a:pt x="8822539" y="23431"/>
                          <a:pt x="8773707" y="-19971"/>
                          <a:pt x="8981625" y="0"/>
                        </a:cubicBezTo>
                        <a:cubicBezTo>
                          <a:pt x="9189543" y="19971"/>
                          <a:pt x="9076883" y="-1357"/>
                          <a:pt x="9171569" y="0"/>
                        </a:cubicBezTo>
                        <a:cubicBezTo>
                          <a:pt x="9266255" y="1357"/>
                          <a:pt x="9482888" y="-9366"/>
                          <a:pt x="9687131" y="0"/>
                        </a:cubicBezTo>
                        <a:cubicBezTo>
                          <a:pt x="9891374" y="9366"/>
                          <a:pt x="10216856" y="36591"/>
                          <a:pt x="10528310" y="0"/>
                        </a:cubicBezTo>
                        <a:cubicBezTo>
                          <a:pt x="10839764" y="-36591"/>
                          <a:pt x="11327559" y="47801"/>
                          <a:pt x="11532298" y="0"/>
                        </a:cubicBezTo>
                        <a:cubicBezTo>
                          <a:pt x="11737037" y="-47801"/>
                          <a:pt x="11671078" y="-6214"/>
                          <a:pt x="11722242" y="0"/>
                        </a:cubicBezTo>
                        <a:cubicBezTo>
                          <a:pt x="11773406" y="6214"/>
                          <a:pt x="11836794" y="-8789"/>
                          <a:pt x="11912186" y="0"/>
                        </a:cubicBezTo>
                        <a:cubicBezTo>
                          <a:pt x="11987578" y="8789"/>
                          <a:pt x="12560026" y="-17178"/>
                          <a:pt x="12916174" y="0"/>
                        </a:cubicBezTo>
                        <a:cubicBezTo>
                          <a:pt x="13272322" y="17178"/>
                          <a:pt x="13066214" y="-8116"/>
                          <a:pt x="13106118" y="0"/>
                        </a:cubicBezTo>
                        <a:cubicBezTo>
                          <a:pt x="13146022" y="8116"/>
                          <a:pt x="13560520" y="-19828"/>
                          <a:pt x="13784489" y="0"/>
                        </a:cubicBezTo>
                        <a:cubicBezTo>
                          <a:pt x="14008458" y="19828"/>
                          <a:pt x="14029208" y="-693"/>
                          <a:pt x="14137241" y="0"/>
                        </a:cubicBezTo>
                        <a:cubicBezTo>
                          <a:pt x="14245274" y="693"/>
                          <a:pt x="14377822" y="7164"/>
                          <a:pt x="14489994" y="0"/>
                        </a:cubicBezTo>
                        <a:cubicBezTo>
                          <a:pt x="14602166" y="-7164"/>
                          <a:pt x="14759000" y="9517"/>
                          <a:pt x="14842747" y="0"/>
                        </a:cubicBezTo>
                        <a:cubicBezTo>
                          <a:pt x="14926494" y="-9517"/>
                          <a:pt x="15109709" y="2919"/>
                          <a:pt x="15195499" y="0"/>
                        </a:cubicBezTo>
                        <a:cubicBezTo>
                          <a:pt x="15281289" y="-2919"/>
                          <a:pt x="15925238" y="-21748"/>
                          <a:pt x="16280892" y="0"/>
                        </a:cubicBezTo>
                        <a:cubicBezTo>
                          <a:pt x="16281619" y="6650"/>
                          <a:pt x="16279930" y="15178"/>
                          <a:pt x="16280892" y="27432"/>
                        </a:cubicBezTo>
                        <a:cubicBezTo>
                          <a:pt x="16098512" y="48472"/>
                          <a:pt x="15881289" y="22250"/>
                          <a:pt x="15765330" y="27432"/>
                        </a:cubicBezTo>
                        <a:cubicBezTo>
                          <a:pt x="15649371" y="32614"/>
                          <a:pt x="15567326" y="15228"/>
                          <a:pt x="15412578" y="27432"/>
                        </a:cubicBezTo>
                        <a:cubicBezTo>
                          <a:pt x="15257830" y="39636"/>
                          <a:pt x="14785880" y="29504"/>
                          <a:pt x="14571398" y="27432"/>
                        </a:cubicBezTo>
                        <a:cubicBezTo>
                          <a:pt x="14356916" y="25360"/>
                          <a:pt x="13827427" y="61696"/>
                          <a:pt x="13567410" y="27432"/>
                        </a:cubicBezTo>
                        <a:cubicBezTo>
                          <a:pt x="13307393" y="-6832"/>
                          <a:pt x="13200066" y="1718"/>
                          <a:pt x="13051848" y="27432"/>
                        </a:cubicBezTo>
                        <a:cubicBezTo>
                          <a:pt x="12903630" y="53146"/>
                          <a:pt x="12400701" y="6921"/>
                          <a:pt x="12047860" y="27432"/>
                        </a:cubicBezTo>
                        <a:cubicBezTo>
                          <a:pt x="11695019" y="47943"/>
                          <a:pt x="11598024" y="51997"/>
                          <a:pt x="11369490" y="27432"/>
                        </a:cubicBezTo>
                        <a:cubicBezTo>
                          <a:pt x="11140956" y="2868"/>
                          <a:pt x="10761954" y="12862"/>
                          <a:pt x="10365501" y="27432"/>
                        </a:cubicBezTo>
                        <a:cubicBezTo>
                          <a:pt x="9969048" y="42002"/>
                          <a:pt x="9790411" y="328"/>
                          <a:pt x="9361513" y="27432"/>
                        </a:cubicBezTo>
                        <a:cubicBezTo>
                          <a:pt x="8932615" y="54536"/>
                          <a:pt x="9113926" y="34318"/>
                          <a:pt x="9008760" y="27432"/>
                        </a:cubicBezTo>
                        <a:cubicBezTo>
                          <a:pt x="8903594" y="20546"/>
                          <a:pt x="8614812" y="23184"/>
                          <a:pt x="8493199" y="27432"/>
                        </a:cubicBezTo>
                        <a:cubicBezTo>
                          <a:pt x="8371586" y="31680"/>
                          <a:pt x="8091918" y="43164"/>
                          <a:pt x="7814828" y="27432"/>
                        </a:cubicBezTo>
                        <a:cubicBezTo>
                          <a:pt x="7537738" y="11700"/>
                          <a:pt x="7462803" y="16870"/>
                          <a:pt x="7136458" y="27432"/>
                        </a:cubicBezTo>
                        <a:cubicBezTo>
                          <a:pt x="6810113" y="37995"/>
                          <a:pt x="6525162" y="52361"/>
                          <a:pt x="6295278" y="27432"/>
                        </a:cubicBezTo>
                        <a:cubicBezTo>
                          <a:pt x="6065394" y="2503"/>
                          <a:pt x="6069908" y="30755"/>
                          <a:pt x="5942526" y="27432"/>
                        </a:cubicBezTo>
                        <a:cubicBezTo>
                          <a:pt x="5815144" y="24109"/>
                          <a:pt x="5717369" y="11415"/>
                          <a:pt x="5589773" y="27432"/>
                        </a:cubicBezTo>
                        <a:cubicBezTo>
                          <a:pt x="5462177" y="43449"/>
                          <a:pt x="5013558" y="23556"/>
                          <a:pt x="4585785" y="27432"/>
                        </a:cubicBezTo>
                        <a:cubicBezTo>
                          <a:pt x="4158012" y="31308"/>
                          <a:pt x="3847085" y="18090"/>
                          <a:pt x="3581796" y="27432"/>
                        </a:cubicBezTo>
                        <a:cubicBezTo>
                          <a:pt x="3316507" y="36774"/>
                          <a:pt x="3154713" y="31771"/>
                          <a:pt x="2903426" y="27432"/>
                        </a:cubicBezTo>
                        <a:cubicBezTo>
                          <a:pt x="2652139" y="23094"/>
                          <a:pt x="2773806" y="35830"/>
                          <a:pt x="2713482" y="27432"/>
                        </a:cubicBezTo>
                        <a:cubicBezTo>
                          <a:pt x="2653158" y="19034"/>
                          <a:pt x="2600711" y="22540"/>
                          <a:pt x="2523538" y="27432"/>
                        </a:cubicBezTo>
                        <a:cubicBezTo>
                          <a:pt x="2446365" y="32324"/>
                          <a:pt x="1741229" y="20965"/>
                          <a:pt x="1519550" y="27432"/>
                        </a:cubicBezTo>
                        <a:cubicBezTo>
                          <a:pt x="1297871" y="33899"/>
                          <a:pt x="1125646" y="48277"/>
                          <a:pt x="1003988" y="27432"/>
                        </a:cubicBezTo>
                        <a:cubicBezTo>
                          <a:pt x="882330" y="6587"/>
                          <a:pt x="341133" y="60519"/>
                          <a:pt x="0" y="27432"/>
                        </a:cubicBezTo>
                        <a:cubicBezTo>
                          <a:pt x="-1251" y="16359"/>
                          <a:pt x="1039" y="7572"/>
                          <a:pt x="0" y="0"/>
                        </a:cubicBezTo>
                        <a:close/>
                      </a:path>
                      <a:path w="16280892" h="27432" stroke="0" extrusionOk="0">
                        <a:moveTo>
                          <a:pt x="0" y="0"/>
                        </a:moveTo>
                        <a:cubicBezTo>
                          <a:pt x="132094" y="5368"/>
                          <a:pt x="295768" y="171"/>
                          <a:pt x="515562" y="0"/>
                        </a:cubicBezTo>
                        <a:cubicBezTo>
                          <a:pt x="735356" y="-171"/>
                          <a:pt x="631430" y="3629"/>
                          <a:pt x="705505" y="0"/>
                        </a:cubicBezTo>
                        <a:cubicBezTo>
                          <a:pt x="779580" y="-3629"/>
                          <a:pt x="1236188" y="21817"/>
                          <a:pt x="1709494" y="0"/>
                        </a:cubicBezTo>
                        <a:cubicBezTo>
                          <a:pt x="2182800" y="-21817"/>
                          <a:pt x="2009833" y="-8078"/>
                          <a:pt x="2225055" y="0"/>
                        </a:cubicBezTo>
                        <a:cubicBezTo>
                          <a:pt x="2440277" y="8078"/>
                          <a:pt x="2576987" y="-3690"/>
                          <a:pt x="2740617" y="0"/>
                        </a:cubicBezTo>
                        <a:cubicBezTo>
                          <a:pt x="2904247" y="3690"/>
                          <a:pt x="3320878" y="-23618"/>
                          <a:pt x="3744605" y="0"/>
                        </a:cubicBezTo>
                        <a:cubicBezTo>
                          <a:pt x="4168332" y="23618"/>
                          <a:pt x="3960785" y="-13202"/>
                          <a:pt x="4097358" y="0"/>
                        </a:cubicBezTo>
                        <a:cubicBezTo>
                          <a:pt x="4233931" y="13202"/>
                          <a:pt x="4707387" y="-19923"/>
                          <a:pt x="5101346" y="0"/>
                        </a:cubicBezTo>
                        <a:cubicBezTo>
                          <a:pt x="5495305" y="19923"/>
                          <a:pt x="5819839" y="-2146"/>
                          <a:pt x="6105334" y="0"/>
                        </a:cubicBezTo>
                        <a:cubicBezTo>
                          <a:pt x="6390829" y="2146"/>
                          <a:pt x="6451820" y="-10129"/>
                          <a:pt x="6783705" y="0"/>
                        </a:cubicBezTo>
                        <a:cubicBezTo>
                          <a:pt x="7115590" y="10129"/>
                          <a:pt x="7343272" y="6830"/>
                          <a:pt x="7787693" y="0"/>
                        </a:cubicBezTo>
                        <a:cubicBezTo>
                          <a:pt x="8232114" y="-6830"/>
                          <a:pt x="8084321" y="-8759"/>
                          <a:pt x="8303255" y="0"/>
                        </a:cubicBezTo>
                        <a:cubicBezTo>
                          <a:pt x="8522189" y="8759"/>
                          <a:pt x="8642548" y="10676"/>
                          <a:pt x="8818816" y="0"/>
                        </a:cubicBezTo>
                        <a:cubicBezTo>
                          <a:pt x="8995084" y="-10676"/>
                          <a:pt x="9419823" y="19068"/>
                          <a:pt x="9659996" y="0"/>
                        </a:cubicBezTo>
                        <a:cubicBezTo>
                          <a:pt x="9900169" y="-19068"/>
                          <a:pt x="9981281" y="-18291"/>
                          <a:pt x="10175557" y="0"/>
                        </a:cubicBezTo>
                        <a:cubicBezTo>
                          <a:pt x="10369833" y="18291"/>
                          <a:pt x="10761846" y="3543"/>
                          <a:pt x="11179546" y="0"/>
                        </a:cubicBezTo>
                        <a:cubicBezTo>
                          <a:pt x="11597246" y="-3543"/>
                          <a:pt x="11926388" y="33443"/>
                          <a:pt x="12183534" y="0"/>
                        </a:cubicBezTo>
                        <a:cubicBezTo>
                          <a:pt x="12440680" y="-33443"/>
                          <a:pt x="12684884" y="13168"/>
                          <a:pt x="12861905" y="0"/>
                        </a:cubicBezTo>
                        <a:cubicBezTo>
                          <a:pt x="13038926" y="-13168"/>
                          <a:pt x="13216637" y="-5124"/>
                          <a:pt x="13377466" y="0"/>
                        </a:cubicBezTo>
                        <a:cubicBezTo>
                          <a:pt x="13538295" y="5124"/>
                          <a:pt x="13493173" y="-3867"/>
                          <a:pt x="13567410" y="0"/>
                        </a:cubicBezTo>
                        <a:cubicBezTo>
                          <a:pt x="13641647" y="3867"/>
                          <a:pt x="13758514" y="-13877"/>
                          <a:pt x="13920163" y="0"/>
                        </a:cubicBezTo>
                        <a:cubicBezTo>
                          <a:pt x="14081812" y="13877"/>
                          <a:pt x="14124450" y="8909"/>
                          <a:pt x="14272915" y="0"/>
                        </a:cubicBezTo>
                        <a:cubicBezTo>
                          <a:pt x="14421380" y="-8909"/>
                          <a:pt x="14593413" y="-7184"/>
                          <a:pt x="14788477" y="0"/>
                        </a:cubicBezTo>
                        <a:cubicBezTo>
                          <a:pt x="14983541" y="7184"/>
                          <a:pt x="15709700" y="-55721"/>
                          <a:pt x="16280892" y="0"/>
                        </a:cubicBezTo>
                        <a:cubicBezTo>
                          <a:pt x="16282183" y="11478"/>
                          <a:pt x="16282086" y="14228"/>
                          <a:pt x="16280892" y="27432"/>
                        </a:cubicBezTo>
                        <a:cubicBezTo>
                          <a:pt x="16123730" y="31268"/>
                          <a:pt x="15899890" y="26679"/>
                          <a:pt x="15602522" y="27432"/>
                        </a:cubicBezTo>
                        <a:cubicBezTo>
                          <a:pt x="15305154" y="28186"/>
                          <a:pt x="15252307" y="20177"/>
                          <a:pt x="14924151" y="27432"/>
                        </a:cubicBezTo>
                        <a:cubicBezTo>
                          <a:pt x="14595995" y="34687"/>
                          <a:pt x="14662608" y="41537"/>
                          <a:pt x="14571398" y="27432"/>
                        </a:cubicBezTo>
                        <a:cubicBezTo>
                          <a:pt x="14480188" y="13327"/>
                          <a:pt x="14057344" y="27311"/>
                          <a:pt x="13730219" y="27432"/>
                        </a:cubicBezTo>
                        <a:cubicBezTo>
                          <a:pt x="13403094" y="27553"/>
                          <a:pt x="13479093" y="22044"/>
                          <a:pt x="13377466" y="27432"/>
                        </a:cubicBezTo>
                        <a:cubicBezTo>
                          <a:pt x="13275839" y="32820"/>
                          <a:pt x="12951162" y="1863"/>
                          <a:pt x="12536287" y="27432"/>
                        </a:cubicBezTo>
                        <a:cubicBezTo>
                          <a:pt x="12121412" y="53001"/>
                          <a:pt x="12410210" y="21673"/>
                          <a:pt x="12346343" y="27432"/>
                        </a:cubicBezTo>
                        <a:cubicBezTo>
                          <a:pt x="12282476" y="33191"/>
                          <a:pt x="11837570" y="67787"/>
                          <a:pt x="11505164" y="27432"/>
                        </a:cubicBezTo>
                        <a:cubicBezTo>
                          <a:pt x="11172758" y="-12923"/>
                          <a:pt x="11307286" y="21302"/>
                          <a:pt x="11152411" y="27432"/>
                        </a:cubicBezTo>
                        <a:cubicBezTo>
                          <a:pt x="10997536" y="33562"/>
                          <a:pt x="11042121" y="20479"/>
                          <a:pt x="10962467" y="27432"/>
                        </a:cubicBezTo>
                        <a:cubicBezTo>
                          <a:pt x="10882813" y="34385"/>
                          <a:pt x="10768155" y="17793"/>
                          <a:pt x="10609715" y="27432"/>
                        </a:cubicBezTo>
                        <a:cubicBezTo>
                          <a:pt x="10451275" y="37071"/>
                          <a:pt x="9983734" y="10056"/>
                          <a:pt x="9768535" y="27432"/>
                        </a:cubicBezTo>
                        <a:cubicBezTo>
                          <a:pt x="9553336" y="44808"/>
                          <a:pt x="9512715" y="24391"/>
                          <a:pt x="9415783" y="27432"/>
                        </a:cubicBezTo>
                        <a:cubicBezTo>
                          <a:pt x="9318851" y="30473"/>
                          <a:pt x="9302863" y="32409"/>
                          <a:pt x="9225839" y="27432"/>
                        </a:cubicBezTo>
                        <a:cubicBezTo>
                          <a:pt x="9148815" y="22455"/>
                          <a:pt x="9005247" y="27775"/>
                          <a:pt x="8873086" y="27432"/>
                        </a:cubicBezTo>
                        <a:cubicBezTo>
                          <a:pt x="8740925" y="27089"/>
                          <a:pt x="8597862" y="44957"/>
                          <a:pt x="8357525" y="27432"/>
                        </a:cubicBezTo>
                        <a:cubicBezTo>
                          <a:pt x="8117188" y="9907"/>
                          <a:pt x="7830326" y="336"/>
                          <a:pt x="7679154" y="27432"/>
                        </a:cubicBezTo>
                        <a:cubicBezTo>
                          <a:pt x="7527982" y="54528"/>
                          <a:pt x="7487877" y="41910"/>
                          <a:pt x="7326401" y="27432"/>
                        </a:cubicBezTo>
                        <a:cubicBezTo>
                          <a:pt x="7164925" y="12954"/>
                          <a:pt x="6715807" y="57076"/>
                          <a:pt x="6322413" y="27432"/>
                        </a:cubicBezTo>
                        <a:cubicBezTo>
                          <a:pt x="5929019" y="-2212"/>
                          <a:pt x="5917783" y="-2491"/>
                          <a:pt x="5644043" y="27432"/>
                        </a:cubicBezTo>
                        <a:cubicBezTo>
                          <a:pt x="5370303" y="57355"/>
                          <a:pt x="5045383" y="23003"/>
                          <a:pt x="4640054" y="27432"/>
                        </a:cubicBezTo>
                        <a:cubicBezTo>
                          <a:pt x="4234725" y="31861"/>
                          <a:pt x="4205736" y="15581"/>
                          <a:pt x="3798875" y="27432"/>
                        </a:cubicBezTo>
                        <a:cubicBezTo>
                          <a:pt x="3392014" y="39283"/>
                          <a:pt x="3451278" y="26782"/>
                          <a:pt x="3283313" y="27432"/>
                        </a:cubicBezTo>
                        <a:cubicBezTo>
                          <a:pt x="3115348" y="28082"/>
                          <a:pt x="2773067" y="64616"/>
                          <a:pt x="2442134" y="27432"/>
                        </a:cubicBezTo>
                        <a:cubicBezTo>
                          <a:pt x="2111201" y="-9752"/>
                          <a:pt x="2244120" y="15839"/>
                          <a:pt x="2089381" y="27432"/>
                        </a:cubicBezTo>
                        <a:cubicBezTo>
                          <a:pt x="1934642" y="39025"/>
                          <a:pt x="1619221" y="41603"/>
                          <a:pt x="1411011" y="27432"/>
                        </a:cubicBezTo>
                        <a:cubicBezTo>
                          <a:pt x="1202801" y="13262"/>
                          <a:pt x="1262505" y="27975"/>
                          <a:pt x="1221067" y="27432"/>
                        </a:cubicBezTo>
                        <a:cubicBezTo>
                          <a:pt x="1179629" y="26889"/>
                          <a:pt x="395550" y="-2351"/>
                          <a:pt x="0" y="27432"/>
                        </a:cubicBezTo>
                        <a:cubicBezTo>
                          <a:pt x="-1057" y="18241"/>
                          <a:pt x="670" y="121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1D540DE-AAA8-44EA-AA22-A67F3B770719}"/>
              </a:ext>
            </a:extLst>
          </p:cNvPr>
          <p:cNvSpPr txBox="1">
            <a:spLocks/>
          </p:cNvSpPr>
          <p:nvPr/>
        </p:nvSpPr>
        <p:spPr>
          <a:xfrm>
            <a:off x="1143000" y="4029185"/>
            <a:ext cx="15773400" cy="280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Accesso a multi-core (24+ threads) e 64+ Gb de RAM - Linux server;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 err="1"/>
              <a:t>Conhecimento</a:t>
            </a:r>
            <a:r>
              <a:rPr lang="en-US" sz="3300" dirty="0"/>
              <a:t> </a:t>
            </a:r>
            <a:r>
              <a:rPr lang="en-US" sz="3300" dirty="0" err="1"/>
              <a:t>basico</a:t>
            </a:r>
            <a:r>
              <a:rPr lang="en-US" sz="3300" dirty="0"/>
              <a:t> </a:t>
            </a:r>
            <a:r>
              <a:rPr lang="en-US" sz="3300" dirty="0" err="1"/>
              <a:t>em</a:t>
            </a:r>
            <a:r>
              <a:rPr lang="en-US" sz="3300" dirty="0"/>
              <a:t> </a:t>
            </a:r>
            <a:r>
              <a:rPr lang="en-US" sz="3300" dirty="0" err="1"/>
              <a:t>instalação</a:t>
            </a:r>
            <a:r>
              <a:rPr lang="en-US" sz="3300" dirty="0"/>
              <a:t> de </a:t>
            </a:r>
            <a:r>
              <a:rPr lang="en-US" sz="3300" dirty="0" err="1"/>
              <a:t>programas</a:t>
            </a:r>
            <a:r>
              <a:rPr lang="en-US" sz="3300" dirty="0"/>
              <a:t>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 err="1"/>
              <a:t>Familiaridade</a:t>
            </a:r>
            <a:r>
              <a:rPr lang="en-US" sz="3300" dirty="0"/>
              <a:t> com a </a:t>
            </a:r>
            <a:r>
              <a:rPr lang="en-US" sz="3300" dirty="0" err="1"/>
              <a:t>linha</a:t>
            </a:r>
            <a:r>
              <a:rPr lang="en-US" sz="3300" dirty="0"/>
              <a:t> de commando e terminal </a:t>
            </a:r>
            <a:r>
              <a:rPr lang="en-US" sz="3300" dirty="0" err="1"/>
              <a:t>unix</a:t>
            </a:r>
            <a:r>
              <a:rPr lang="en-US" sz="3300" dirty="0"/>
              <a:t>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 err="1"/>
              <a:t>Conhecimento</a:t>
            </a:r>
            <a:r>
              <a:rPr lang="en-US" sz="3300" dirty="0"/>
              <a:t> </a:t>
            </a:r>
            <a:r>
              <a:rPr lang="en-US" sz="3300" dirty="0" err="1"/>
              <a:t>básico</a:t>
            </a:r>
            <a:r>
              <a:rPr lang="en-US" sz="3300" dirty="0"/>
              <a:t> </a:t>
            </a:r>
            <a:r>
              <a:rPr lang="en-US" sz="3300" dirty="0" err="1"/>
              <a:t>em</a:t>
            </a:r>
            <a:r>
              <a:rPr lang="en-US" sz="3300" dirty="0"/>
              <a:t> </a:t>
            </a:r>
            <a:r>
              <a:rPr lang="en-US" sz="3300" dirty="0" err="1"/>
              <a:t>programação</a:t>
            </a:r>
            <a:r>
              <a:rPr lang="en-US" sz="3300" dirty="0"/>
              <a:t> (Shell, R, Python, </a:t>
            </a:r>
            <a:r>
              <a:rPr lang="en-US" sz="3300" dirty="0" err="1"/>
              <a:t>perl</a:t>
            </a:r>
            <a:r>
              <a:rPr lang="en-US" sz="3300" dirty="0"/>
              <a:t>);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 err="1"/>
              <a:t>Conhecimento</a:t>
            </a:r>
            <a:r>
              <a:rPr lang="en-US" sz="3300" dirty="0"/>
              <a:t> </a:t>
            </a:r>
            <a:r>
              <a:rPr lang="en-US" sz="3300" dirty="0" err="1"/>
              <a:t>básico</a:t>
            </a:r>
            <a:r>
              <a:rPr lang="en-US" sz="3300" dirty="0"/>
              <a:t> </a:t>
            </a:r>
            <a:r>
              <a:rPr lang="en-US" sz="3300" dirty="0" err="1"/>
              <a:t>em</a:t>
            </a:r>
            <a:r>
              <a:rPr lang="en-US" sz="3300" dirty="0"/>
              <a:t> </a:t>
            </a:r>
            <a:r>
              <a:rPr lang="en-US" sz="3300" dirty="0" err="1"/>
              <a:t>estatistica</a:t>
            </a:r>
            <a:r>
              <a:rPr lang="en-US" sz="3300" dirty="0"/>
              <a:t>;</a:t>
            </a:r>
          </a:p>
        </p:txBody>
      </p:sp>
      <p:pic>
        <p:nvPicPr>
          <p:cNvPr id="2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58B53-BA11-4E4B-863E-F3556937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18623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80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5C04394-27B8-4174-9A2B-6E36B70294C0}"/>
              </a:ext>
            </a:extLst>
          </p:cNvPr>
          <p:cNvSpPr txBox="1">
            <a:spLocks/>
          </p:cNvSpPr>
          <p:nvPr/>
        </p:nvSpPr>
        <p:spPr>
          <a:xfrm>
            <a:off x="5867400" y="723900"/>
            <a:ext cx="5638800" cy="8336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command line</a:t>
            </a:r>
          </a:p>
        </p:txBody>
      </p:sp>
      <p:pic>
        <p:nvPicPr>
          <p:cNvPr id="9" name="Gráfico 8" descr="Contorno de rosto com óculos com preenchimento sólido">
            <a:extLst>
              <a:ext uri="{FF2B5EF4-FFF2-40B4-BE49-F238E27FC236}">
                <a16:creationId xmlns:a16="http://schemas.microsoft.com/office/drawing/2014/main" id="{3164D93F-4760-4958-83F8-0B8964FB68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43585" y="2217560"/>
            <a:ext cx="914400" cy="914400"/>
          </a:xfrm>
          <a:prstGeom prst="rect">
            <a:avLst/>
          </a:prstGeom>
        </p:spPr>
      </p:pic>
      <p:pic>
        <p:nvPicPr>
          <p:cNvPr id="11" name="Gráfico 10" descr="Contorno de rosto apaixonado estrutura de tópicos">
            <a:extLst>
              <a:ext uri="{FF2B5EF4-FFF2-40B4-BE49-F238E27FC236}">
                <a16:creationId xmlns:a16="http://schemas.microsoft.com/office/drawing/2014/main" id="{DDF7A6D5-E500-4002-8E5C-2A8733BCA4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65016" y="2217560"/>
            <a:ext cx="914400" cy="914400"/>
          </a:xfrm>
          <a:prstGeom prst="rect">
            <a:avLst/>
          </a:prstGeom>
        </p:spPr>
      </p:pic>
      <p:pic>
        <p:nvPicPr>
          <p:cNvPr id="13" name="Gráfico 12" descr="Cérebro na cabeça estrutura de tópicos">
            <a:extLst>
              <a:ext uri="{FF2B5EF4-FFF2-40B4-BE49-F238E27FC236}">
                <a16:creationId xmlns:a16="http://schemas.microsoft.com/office/drawing/2014/main" id="{B2F08742-C567-4C34-9403-B10C5F6B77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50204" y="2217560"/>
            <a:ext cx="914400" cy="914400"/>
          </a:xfrm>
          <a:prstGeom prst="rect">
            <a:avLst/>
          </a:prstGeom>
        </p:spPr>
      </p:pic>
      <p:pic>
        <p:nvPicPr>
          <p:cNvPr id="15" name="Gráfico 14" descr="Contorno de rosto triste com preenchimento sólido">
            <a:extLst>
              <a:ext uri="{FF2B5EF4-FFF2-40B4-BE49-F238E27FC236}">
                <a16:creationId xmlns:a16="http://schemas.microsoft.com/office/drawing/2014/main" id="{62E52B72-BE27-4607-AB00-E83EEBDCB5D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78190" y="2207544"/>
            <a:ext cx="914400" cy="914400"/>
          </a:xfrm>
          <a:prstGeom prst="rect">
            <a:avLst/>
          </a:prstGeom>
        </p:spPr>
      </p:pic>
      <p:pic>
        <p:nvPicPr>
          <p:cNvPr id="17" name="Gráfico 16" descr="Contorno de rosto chorando alto estrutura de tópicos">
            <a:extLst>
              <a:ext uri="{FF2B5EF4-FFF2-40B4-BE49-F238E27FC236}">
                <a16:creationId xmlns:a16="http://schemas.microsoft.com/office/drawing/2014/main" id="{40D0BD7F-9213-4BB8-91E6-E518DB812CC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93580" y="2190615"/>
            <a:ext cx="914400" cy="914400"/>
          </a:xfrm>
          <a:prstGeom prst="rect">
            <a:avLst/>
          </a:prstGeom>
        </p:spPr>
      </p:pic>
      <p:pic>
        <p:nvPicPr>
          <p:cNvPr id="19" name="Gráfico 18" descr="Contorno de rosto irritado com preenchimento sólido">
            <a:extLst>
              <a:ext uri="{FF2B5EF4-FFF2-40B4-BE49-F238E27FC236}">
                <a16:creationId xmlns:a16="http://schemas.microsoft.com/office/drawing/2014/main" id="{7084FB69-38BC-4934-B68D-19117D5E04E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16605" y="2186879"/>
            <a:ext cx="914400" cy="914400"/>
          </a:xfrm>
          <a:prstGeom prst="rect">
            <a:avLst/>
          </a:prstGeom>
        </p:spPr>
      </p:pic>
      <p:pic>
        <p:nvPicPr>
          <p:cNvPr id="21" name="Gráfico 20" descr="Contorno de rosto irritado estrutura de tópicos">
            <a:extLst>
              <a:ext uri="{FF2B5EF4-FFF2-40B4-BE49-F238E27FC236}">
                <a16:creationId xmlns:a16="http://schemas.microsoft.com/office/drawing/2014/main" id="{D243E26B-D382-4A7F-AA09-050BB9878A1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83216" y="2186879"/>
            <a:ext cx="914400" cy="914400"/>
          </a:xfrm>
          <a:prstGeom prst="rect">
            <a:avLst/>
          </a:prstGeom>
        </p:spPr>
      </p:pic>
      <p:pic>
        <p:nvPicPr>
          <p:cNvPr id="23" name="Gráfico 22" descr="Contorno de rosto surpreso com preenchimento sólido">
            <a:extLst>
              <a:ext uri="{FF2B5EF4-FFF2-40B4-BE49-F238E27FC236}">
                <a16:creationId xmlns:a16="http://schemas.microsoft.com/office/drawing/2014/main" id="{3628AB57-B9FB-4816-B082-79976A940A1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96400" y="2162387"/>
            <a:ext cx="914400" cy="914400"/>
          </a:xfrm>
          <a:prstGeom prst="rect">
            <a:avLst/>
          </a:prstGeom>
        </p:spPr>
      </p:pic>
      <p:pic>
        <p:nvPicPr>
          <p:cNvPr id="25" name="Gráfico 24" descr="Contorno de rosto surpreso estrutura de tópicos">
            <a:extLst>
              <a:ext uri="{FF2B5EF4-FFF2-40B4-BE49-F238E27FC236}">
                <a16:creationId xmlns:a16="http://schemas.microsoft.com/office/drawing/2014/main" id="{20442B17-05E1-4875-AD4D-4014D1E76ED0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14600" y="2186879"/>
            <a:ext cx="914400" cy="914400"/>
          </a:xfrm>
          <a:prstGeom prst="rect">
            <a:avLst/>
          </a:prstGeom>
        </p:spPr>
      </p:pic>
      <p:pic>
        <p:nvPicPr>
          <p:cNvPr id="27" name="Gráfico 26" descr="Rosto com estrelas com preenchimento sólido com preenchimento sólido">
            <a:extLst>
              <a:ext uri="{FF2B5EF4-FFF2-40B4-BE49-F238E27FC236}">
                <a16:creationId xmlns:a16="http://schemas.microsoft.com/office/drawing/2014/main" id="{51E69472-737F-4D1F-97CA-A0720A0801E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0616" y="2217560"/>
            <a:ext cx="914400" cy="914400"/>
          </a:xfrm>
          <a:prstGeom prst="rect">
            <a:avLst/>
          </a:prstGeom>
        </p:spPr>
      </p:pic>
      <p:pic>
        <p:nvPicPr>
          <p:cNvPr id="29" name="Gráfico 28" descr="Contorno de rosto confuso com preenchimento sólido">
            <a:extLst>
              <a:ext uri="{FF2B5EF4-FFF2-40B4-BE49-F238E27FC236}">
                <a16:creationId xmlns:a16="http://schemas.microsoft.com/office/drawing/2014/main" id="{F9EA3EFB-7F95-430F-9ED5-A8562DFE14E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62800" y="2217560"/>
            <a:ext cx="914400" cy="914400"/>
          </a:xfrm>
          <a:prstGeom prst="rect">
            <a:avLst/>
          </a:prstGeom>
        </p:spPr>
      </p:pic>
      <p:pic>
        <p:nvPicPr>
          <p:cNvPr id="31" name="Gráfico 30" descr="Contorno de rosto zonzo com preenchimento sólido">
            <a:extLst>
              <a:ext uri="{FF2B5EF4-FFF2-40B4-BE49-F238E27FC236}">
                <a16:creationId xmlns:a16="http://schemas.microsoft.com/office/drawing/2014/main" id="{0C39B7F1-7022-4D43-8204-06814003EBFB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33010" y="2186879"/>
            <a:ext cx="914400" cy="914400"/>
          </a:xfrm>
          <a:prstGeom prst="rect">
            <a:avLst/>
          </a:prstGeom>
        </p:spPr>
      </p:pic>
      <p:pic>
        <p:nvPicPr>
          <p:cNvPr id="33" name="Gráfico 32" descr="Pensamento estrutura de tópicos">
            <a:extLst>
              <a:ext uri="{FF2B5EF4-FFF2-40B4-BE49-F238E27FC236}">
                <a16:creationId xmlns:a16="http://schemas.microsoft.com/office/drawing/2014/main" id="{93C85D53-26B5-4786-92B4-9A640C885DB4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182804" y="2186879"/>
            <a:ext cx="914400" cy="91440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ED09F3F-584D-45D7-BC20-A6D8BD8920B2}"/>
              </a:ext>
            </a:extLst>
          </p:cNvPr>
          <p:cNvSpPr txBox="1">
            <a:spLocks/>
          </p:cNvSpPr>
          <p:nvPr/>
        </p:nvSpPr>
        <p:spPr>
          <a:xfrm>
            <a:off x="2058682" y="3998874"/>
            <a:ext cx="14095718" cy="533562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 </a:t>
            </a:r>
            <a:r>
              <a:rPr lang="en-US" sz="2800" dirty="0" err="1"/>
              <a:t>linha</a:t>
            </a:r>
            <a:r>
              <a:rPr lang="en-US" sz="2800" dirty="0"/>
              <a:t> de commando é </a:t>
            </a:r>
            <a:r>
              <a:rPr lang="en-US" sz="2800" dirty="0" err="1"/>
              <a:t>uma</a:t>
            </a:r>
            <a:r>
              <a:rPr lang="en-US" sz="2800" dirty="0"/>
              <a:t> ferramenta </a:t>
            </a:r>
            <a:r>
              <a:rPr lang="en-US" sz="2800" dirty="0" err="1"/>
              <a:t>poderosa</a:t>
            </a:r>
            <a:r>
              <a:rPr lang="en-US" sz="2800" dirty="0"/>
              <a:t> e é </a:t>
            </a:r>
            <a:r>
              <a:rPr lang="en-US" sz="2800" dirty="0" err="1"/>
              <a:t>indicada</a:t>
            </a:r>
            <a:r>
              <a:rPr lang="en-US" sz="2800" dirty="0"/>
              <a:t> para </a:t>
            </a:r>
            <a:r>
              <a:rPr lang="en-US" sz="2800" dirty="0" err="1"/>
              <a:t>rodar</a:t>
            </a:r>
            <a:r>
              <a:rPr lang="en-US" sz="2800" dirty="0"/>
              <a:t> ferramentas de </a:t>
            </a:r>
            <a:r>
              <a:rPr lang="en-US" sz="2800" dirty="0" err="1"/>
              <a:t>bioinform</a:t>
            </a:r>
            <a:r>
              <a:rPr lang="pt-BR" sz="2800" dirty="0"/>
              <a:t>á</a:t>
            </a:r>
            <a:r>
              <a:rPr lang="en-US" sz="2800" dirty="0" err="1"/>
              <a:t>tica</a:t>
            </a:r>
            <a:r>
              <a:rPr lang="en-US" sz="2800" dirty="0"/>
              <a:t>.</a:t>
            </a:r>
          </a:p>
          <a:p>
            <a:endParaRPr lang="pt-BR" sz="2800" dirty="0"/>
          </a:p>
          <a:p>
            <a:pPr marL="0" indent="0">
              <a:buFont typeface="Arial" pitchFamily="34" charset="0"/>
              <a:buNone/>
            </a:pPr>
            <a:r>
              <a:rPr lang="pt-BR" sz="2800" b="1" dirty="0"/>
              <a:t>BASIC:</a:t>
            </a: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Prompt	</a:t>
            </a:r>
            <a:r>
              <a:rPr lang="en-US" sz="2800" dirty="0"/>
              <a:t>haniel@DESKTOP-8N6BLFP:~$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	~ </a:t>
            </a:r>
            <a:r>
              <a:rPr lang="en-US" sz="2800" dirty="0" err="1"/>
              <a:t>Isso</a:t>
            </a:r>
            <a:r>
              <a:rPr lang="en-US" sz="2800" dirty="0"/>
              <a:t> indica o </a:t>
            </a:r>
            <a:r>
              <a:rPr lang="en-US" sz="2800" dirty="0" err="1"/>
              <a:t>diretório</a:t>
            </a:r>
            <a:r>
              <a:rPr lang="en-US" sz="2800" dirty="0"/>
              <a:t> home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	... $ </a:t>
            </a:r>
            <a:r>
              <a:rPr lang="en-US" sz="2800" dirty="0" err="1">
                <a:solidFill>
                  <a:srgbClr val="FF0000"/>
                </a:solidFill>
              </a:rPr>
              <a:t>comando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lang="en-US" sz="2800" dirty="0" err="1">
                <a:solidFill>
                  <a:srgbClr val="FF0000"/>
                </a:solidFill>
              </a:rPr>
              <a:t>parametros</a:t>
            </a:r>
            <a:r>
              <a:rPr lang="en-US" sz="2800" dirty="0">
                <a:solidFill>
                  <a:srgbClr val="FF0000"/>
                </a:solidFill>
              </a:rPr>
              <a:t>] </a:t>
            </a:r>
            <a:r>
              <a:rPr lang="pt-BR" sz="2800" dirty="0">
                <a:solidFill>
                  <a:srgbClr val="FF0000"/>
                </a:solidFill>
              </a:rPr>
              <a:t>[arquivo] </a:t>
            </a:r>
            <a:r>
              <a:rPr lang="pt-BR" sz="2800" dirty="0">
                <a:solidFill>
                  <a:srgbClr val="3366FF"/>
                </a:solidFill>
              </a:rPr>
              <a:t>ENTER</a:t>
            </a:r>
          </a:p>
          <a:p>
            <a:pPr marL="0" indent="0">
              <a:buFont typeface="Arial" pitchFamily="34" charset="0"/>
              <a:buNone/>
            </a:pPr>
            <a:endParaRPr lang="pt-BR" sz="2800" dirty="0">
              <a:solidFill>
                <a:srgbClr val="3366FF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O parâmetro inicia com um traço (-) parâmetro curto ou dois traços (--) parâmetro longo</a:t>
            </a:r>
            <a:endParaRPr lang="en-US" sz="2800" dirty="0"/>
          </a:p>
          <a:p>
            <a:pPr marL="0" indent="0">
              <a:buFont typeface="Arial" pitchFamily="34" charset="0"/>
              <a:buNone/>
            </a:pPr>
            <a:endParaRPr lang="pt-BR" sz="2800" dirty="0"/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Help		... $ </a:t>
            </a:r>
            <a:r>
              <a:rPr lang="pt-BR" sz="2800" dirty="0" err="1"/>
              <a:t>man</a:t>
            </a:r>
            <a:r>
              <a:rPr lang="pt-BR" sz="2800" dirty="0"/>
              <a:t>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endParaRPr lang="pt-BR" sz="2800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… $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r>
              <a:rPr lang="pt-BR" sz="2800" dirty="0"/>
              <a:t> -h</a:t>
            </a: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… $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r>
              <a:rPr lang="pt-BR" sz="2800" dirty="0"/>
              <a:t> --help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6F5C2-4E3B-3C4D-9E7D-BC60A5D2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1790" y="95028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17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5C04394-27B8-4174-9A2B-6E36B70294C0}"/>
              </a:ext>
            </a:extLst>
          </p:cNvPr>
          <p:cNvSpPr txBox="1">
            <a:spLocks/>
          </p:cNvSpPr>
          <p:nvPr/>
        </p:nvSpPr>
        <p:spPr>
          <a:xfrm>
            <a:off x="4697896" y="869390"/>
            <a:ext cx="8991600" cy="8336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Abra</a:t>
            </a:r>
            <a:r>
              <a:rPr lang="en-US" dirty="0"/>
              <a:t> o terminal e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praticar</a:t>
            </a:r>
            <a:endParaRPr lang="en-US" dirty="0"/>
          </a:p>
        </p:txBody>
      </p:sp>
      <p:pic>
        <p:nvPicPr>
          <p:cNvPr id="9" name="Gráfico 8" descr="Contorno de rosto com óculos com preenchimento sólido">
            <a:extLst>
              <a:ext uri="{FF2B5EF4-FFF2-40B4-BE49-F238E27FC236}">
                <a16:creationId xmlns:a16="http://schemas.microsoft.com/office/drawing/2014/main" id="{3164D93F-4760-4958-83F8-0B8964FB68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16000" y="829034"/>
            <a:ext cx="914400" cy="914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6F5C2-4E3B-3C4D-9E7D-BC60A5D2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1790" y="95028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67FB19-16DD-264D-7F1B-64B8F572D3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5600" y="1965280"/>
            <a:ext cx="13139644" cy="66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7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1" name="Graphic 25" descr="DNA">
            <a:extLst>
              <a:ext uri="{FF2B5EF4-FFF2-40B4-BE49-F238E27FC236}">
                <a16:creationId xmlns:a16="http://schemas.microsoft.com/office/drawing/2014/main" id="{089A7869-2326-4998-9894-15B428E4B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52AC1-E03A-AF49-8C17-E5E3A3FA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028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2127A-F160-9D89-C280-9369C065CE0F}"/>
              </a:ext>
            </a:extLst>
          </p:cNvPr>
          <p:cNvSpPr txBox="1"/>
          <p:nvPr/>
        </p:nvSpPr>
        <p:spPr>
          <a:xfrm>
            <a:off x="4532244" y="714647"/>
            <a:ext cx="9223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 err="1"/>
              <a:t>Componentes</a:t>
            </a:r>
            <a:r>
              <a:rPr lang="en-US" sz="4800" dirty="0"/>
              <a:t> da </a:t>
            </a:r>
            <a:r>
              <a:rPr lang="en-US" sz="4800" dirty="0" err="1"/>
              <a:t>Bioinformatica</a:t>
            </a:r>
            <a:endParaRPr lang="x-none" sz="4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9E2E865-096F-BB53-C4A9-13165EFE3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7006528"/>
              </p:ext>
            </p:extLst>
          </p:nvPr>
        </p:nvGraphicFramePr>
        <p:xfrm>
          <a:off x="5029200" y="2874218"/>
          <a:ext cx="8229600" cy="527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F6C23A-FC67-6FE8-7A9C-C6C23F23DB58}"/>
              </a:ext>
            </a:extLst>
          </p:cNvPr>
          <p:cNvSpPr/>
          <p:nvPr/>
        </p:nvSpPr>
        <p:spPr>
          <a:xfrm>
            <a:off x="1239078" y="6645864"/>
            <a:ext cx="2286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F2DB3-428F-B3BF-3863-4F8F9CE1BC6D}"/>
              </a:ext>
            </a:extLst>
          </p:cNvPr>
          <p:cNvSpPr txBox="1"/>
          <p:nvPr/>
        </p:nvSpPr>
        <p:spPr>
          <a:xfrm>
            <a:off x="1219200" y="6670689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3200" dirty="0">
                <a:solidFill>
                  <a:schemeClr val="bg1"/>
                </a:solidFill>
              </a:rPr>
              <a:t>Ferramentas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6B3DCE-F789-C861-F9A3-1B07E506454B}"/>
              </a:ext>
            </a:extLst>
          </p:cNvPr>
          <p:cNvSpPr/>
          <p:nvPr/>
        </p:nvSpPr>
        <p:spPr>
          <a:xfrm>
            <a:off x="1219200" y="5060443"/>
            <a:ext cx="2286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917AB-0F0F-1CAF-EFF8-AE3F8712293D}"/>
              </a:ext>
            </a:extLst>
          </p:cNvPr>
          <p:cNvSpPr txBox="1"/>
          <p:nvPr/>
        </p:nvSpPr>
        <p:spPr>
          <a:xfrm>
            <a:off x="1487556" y="5085268"/>
            <a:ext cx="1865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</a:t>
            </a:r>
            <a:r>
              <a:rPr lang="x-none" sz="3200" dirty="0">
                <a:solidFill>
                  <a:schemeClr val="bg1"/>
                </a:solidFill>
              </a:rPr>
              <a:t>ata QC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6D1A7D-F4D7-1421-A507-63599A7F009B}"/>
              </a:ext>
            </a:extLst>
          </p:cNvPr>
          <p:cNvSpPr/>
          <p:nvPr/>
        </p:nvSpPr>
        <p:spPr>
          <a:xfrm>
            <a:off x="1219200" y="3450197"/>
            <a:ext cx="2286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188EE-C467-80E1-24EF-24CBBB6612D0}"/>
              </a:ext>
            </a:extLst>
          </p:cNvPr>
          <p:cNvSpPr txBox="1"/>
          <p:nvPr/>
        </p:nvSpPr>
        <p:spPr>
          <a:xfrm>
            <a:off x="1371600" y="3475022"/>
            <a:ext cx="2069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3200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4D95BA-54D1-61F1-9B04-44AA61B6964C}"/>
              </a:ext>
            </a:extLst>
          </p:cNvPr>
          <p:cNvSpPr/>
          <p:nvPr/>
        </p:nvSpPr>
        <p:spPr>
          <a:xfrm>
            <a:off x="1161222" y="8280389"/>
            <a:ext cx="2286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CAB45-E376-7346-7C51-8FE540FAC2B3}"/>
              </a:ext>
            </a:extLst>
          </p:cNvPr>
          <p:cNvSpPr txBox="1"/>
          <p:nvPr/>
        </p:nvSpPr>
        <p:spPr>
          <a:xfrm>
            <a:off x="1241815" y="8280935"/>
            <a:ext cx="218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3200" dirty="0">
                <a:solidFill>
                  <a:schemeClr val="bg1"/>
                </a:solidFill>
              </a:rPr>
              <a:t>Modelagem</a:t>
            </a: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8EBC1EFF-66D5-7AAF-F0C4-9323ABD53D5D}"/>
              </a:ext>
            </a:extLst>
          </p:cNvPr>
          <p:cNvSpPr/>
          <p:nvPr/>
        </p:nvSpPr>
        <p:spPr>
          <a:xfrm rot="20061519">
            <a:off x="3657600" y="7734300"/>
            <a:ext cx="16764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0FECA534-28B3-C847-6429-A850EDFC2562}"/>
              </a:ext>
            </a:extLst>
          </p:cNvPr>
          <p:cNvSpPr/>
          <p:nvPr/>
        </p:nvSpPr>
        <p:spPr>
          <a:xfrm rot="5400000">
            <a:off x="1872129" y="7460174"/>
            <a:ext cx="864184" cy="6504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741B5B4E-D8D2-DD21-217D-93419F534589}"/>
              </a:ext>
            </a:extLst>
          </p:cNvPr>
          <p:cNvSpPr/>
          <p:nvPr/>
        </p:nvSpPr>
        <p:spPr>
          <a:xfrm rot="5400000">
            <a:off x="1872129" y="5821751"/>
            <a:ext cx="864184" cy="6504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E4478148-278F-EDC2-93B1-96084620A95E}"/>
              </a:ext>
            </a:extLst>
          </p:cNvPr>
          <p:cNvSpPr/>
          <p:nvPr/>
        </p:nvSpPr>
        <p:spPr>
          <a:xfrm rot="5400000">
            <a:off x="1872129" y="4225858"/>
            <a:ext cx="864184" cy="6504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7837D7D6-B424-F434-E0FE-DFC62FF039E0}"/>
              </a:ext>
            </a:extLst>
          </p:cNvPr>
          <p:cNvSpPr/>
          <p:nvPr/>
        </p:nvSpPr>
        <p:spPr>
          <a:xfrm rot="10800000">
            <a:off x="3861900" y="3409359"/>
            <a:ext cx="3148499" cy="6504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8699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1" name="Graphic 25" descr="DNA">
            <a:extLst>
              <a:ext uri="{FF2B5EF4-FFF2-40B4-BE49-F238E27FC236}">
                <a16:creationId xmlns:a16="http://schemas.microsoft.com/office/drawing/2014/main" id="{089A7869-2326-4998-9894-15B428E4B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52AC1-E03A-AF49-8C17-E5E3A3FA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028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2127A-F160-9D89-C280-9369C065CE0F}"/>
              </a:ext>
            </a:extLst>
          </p:cNvPr>
          <p:cNvSpPr txBox="1"/>
          <p:nvPr/>
        </p:nvSpPr>
        <p:spPr>
          <a:xfrm>
            <a:off x="4532244" y="714647"/>
            <a:ext cx="9223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Databases (DB)</a:t>
            </a:r>
            <a:endParaRPr lang="x-none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9FBD5-F3A1-DF5B-F5FD-DB9975BD601F}"/>
              </a:ext>
            </a:extLst>
          </p:cNvPr>
          <p:cNvSpPr txBox="1"/>
          <p:nvPr/>
        </p:nvSpPr>
        <p:spPr>
          <a:xfrm>
            <a:off x="2397516" y="1823578"/>
            <a:ext cx="143499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/>
              <a:t>Banco de dados </a:t>
            </a:r>
            <a:r>
              <a:rPr lang="en-US" sz="3600" dirty="0" err="1"/>
              <a:t>é</a:t>
            </a:r>
            <a:r>
              <a:rPr lang="en-US" sz="3600" dirty="0"/>
              <a:t> a </a:t>
            </a:r>
            <a:r>
              <a:rPr lang="en-US" sz="3600" dirty="0" err="1"/>
              <a:t>coleção</a:t>
            </a:r>
            <a:r>
              <a:rPr lang="en-US" sz="3600" dirty="0"/>
              <a:t> de dados. Ex. </a:t>
            </a:r>
            <a:r>
              <a:rPr lang="en-US" sz="3600" dirty="0" err="1"/>
              <a:t>Sequencias</a:t>
            </a:r>
            <a:r>
              <a:rPr lang="en-US" sz="3600" dirty="0"/>
              <a:t> de DNA, sequencies de RNA, sequencies de </a:t>
            </a:r>
            <a:r>
              <a:rPr lang="en-US" sz="3600" dirty="0" err="1"/>
              <a:t>proteina</a:t>
            </a:r>
            <a:r>
              <a:rPr lang="en-US" sz="3600" dirty="0"/>
              <a:t> </a:t>
            </a:r>
            <a:r>
              <a:rPr lang="en-US" sz="3600" dirty="0" err="1"/>
              <a:t>arma</a:t>
            </a:r>
            <a:r>
              <a:rPr lang="pt-BR" sz="3600" dirty="0" err="1"/>
              <a:t>z</a:t>
            </a:r>
            <a:r>
              <a:rPr lang="en-US" sz="3600" dirty="0" err="1"/>
              <a:t>enadas</a:t>
            </a:r>
            <a:r>
              <a:rPr lang="en-US" sz="3600" dirty="0"/>
              <a:t> </a:t>
            </a:r>
            <a:r>
              <a:rPr lang="en-US" sz="3600" i="1" dirty="0"/>
              <a:t>in</a:t>
            </a:r>
            <a:r>
              <a:rPr lang="en-US" sz="3600" dirty="0"/>
              <a:t> </a:t>
            </a:r>
            <a:r>
              <a:rPr lang="en-US" sz="3600" i="1" dirty="0"/>
              <a:t>silico</a:t>
            </a:r>
            <a:r>
              <a:rPr lang="en-US" sz="3600" dirty="0"/>
              <a:t>.</a:t>
            </a:r>
            <a:endParaRPr lang="x-none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9C3243-62D2-4B6C-7D7C-A2F02DFBE719}"/>
              </a:ext>
            </a:extLst>
          </p:cNvPr>
          <p:cNvSpPr txBox="1"/>
          <p:nvPr/>
        </p:nvSpPr>
        <p:spPr>
          <a:xfrm>
            <a:off x="1371600" y="3730868"/>
            <a:ext cx="15849949" cy="4613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/>
              <a:t>Os</a:t>
            </a:r>
            <a:r>
              <a:rPr lang="en-US" sz="4000" dirty="0"/>
              <a:t> DBs </a:t>
            </a:r>
            <a:r>
              <a:rPr lang="en-US" sz="4000" dirty="0" err="1"/>
              <a:t>são</a:t>
            </a:r>
            <a:r>
              <a:rPr lang="en-US" sz="4000" dirty="0"/>
              <a:t> o </a:t>
            </a:r>
            <a:r>
              <a:rPr lang="en-US" sz="4000" dirty="0" err="1"/>
              <a:t>coração</a:t>
            </a:r>
            <a:r>
              <a:rPr lang="en-US" sz="4000" dirty="0"/>
              <a:t> da </a:t>
            </a:r>
            <a:r>
              <a:rPr lang="en-US" sz="4000" dirty="0" err="1"/>
              <a:t>bioinformática</a:t>
            </a:r>
            <a:r>
              <a:rPr lang="en-US" sz="4000" dirty="0"/>
              <a:t>;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/>
              <a:t>Formado</a:t>
            </a:r>
            <a:r>
              <a:rPr lang="en-US" sz="4000" dirty="0"/>
              <a:t> </a:t>
            </a:r>
            <a:r>
              <a:rPr lang="en-US" sz="4000" dirty="0" err="1"/>
              <a:t>por</a:t>
            </a:r>
            <a:r>
              <a:rPr lang="en-US" sz="4000" dirty="0"/>
              <a:t> conjunto de </a:t>
            </a:r>
            <a:r>
              <a:rPr lang="en-US" sz="4000" dirty="0" err="1"/>
              <a:t>computadores</a:t>
            </a:r>
            <a:r>
              <a:rPr lang="en-US" sz="4000" dirty="0"/>
              <a:t> </a:t>
            </a:r>
            <a:r>
              <a:rPr lang="en-US" sz="4000" dirty="0" err="1"/>
              <a:t>chamados</a:t>
            </a:r>
            <a:r>
              <a:rPr lang="en-US" sz="4000" dirty="0"/>
              <a:t> de Data Center;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/>
              <a:t>Permitindo</a:t>
            </a:r>
            <a:r>
              <a:rPr lang="en-US" sz="4000" dirty="0"/>
              <a:t> a </a:t>
            </a:r>
            <a:r>
              <a:rPr lang="en-US" sz="4000" dirty="0" err="1"/>
              <a:t>extração</a:t>
            </a:r>
            <a:r>
              <a:rPr lang="en-US" sz="4000" dirty="0"/>
              <a:t> e a </a:t>
            </a:r>
            <a:r>
              <a:rPr lang="en-US" sz="4000" dirty="0" err="1"/>
              <a:t>inserção</a:t>
            </a:r>
            <a:r>
              <a:rPr lang="en-US" sz="4000" dirty="0"/>
              <a:t> de dados </a:t>
            </a:r>
            <a:r>
              <a:rPr lang="en-US" sz="4000" dirty="0" err="1"/>
              <a:t>especificos</a:t>
            </a:r>
            <a:r>
              <a:rPr lang="en-US" sz="4000" dirty="0"/>
              <a:t>;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/>
              <a:t>Permite</a:t>
            </a:r>
            <a:r>
              <a:rPr lang="en-US" sz="4000" dirty="0"/>
              <a:t> a </a:t>
            </a:r>
            <a:r>
              <a:rPr lang="en-US" sz="4000" dirty="0" err="1"/>
              <a:t>adição</a:t>
            </a:r>
            <a:r>
              <a:rPr lang="en-US" sz="4000" dirty="0"/>
              <a:t>, </a:t>
            </a:r>
            <a:r>
              <a:rPr lang="en-US" sz="4000" dirty="0" err="1"/>
              <a:t>alteração</a:t>
            </a:r>
            <a:r>
              <a:rPr lang="en-US" sz="4000" dirty="0"/>
              <a:t> e </a:t>
            </a:r>
            <a:r>
              <a:rPr lang="en-US" sz="4000" dirty="0" err="1"/>
              <a:t>remoção</a:t>
            </a:r>
            <a:r>
              <a:rPr lang="en-US" sz="4000" dirty="0"/>
              <a:t> de dados;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/>
              <a:t>Necessário</a:t>
            </a:r>
            <a:r>
              <a:rPr lang="en-US" sz="4000" dirty="0"/>
              <a:t> a </a:t>
            </a:r>
            <a:r>
              <a:rPr lang="en-US" sz="4000" dirty="0" err="1"/>
              <a:t>padronização</a:t>
            </a:r>
            <a:r>
              <a:rPr lang="en-US" sz="4000" dirty="0"/>
              <a:t> de </a:t>
            </a:r>
            <a:r>
              <a:rPr lang="en-US" sz="4000" dirty="0" err="1"/>
              <a:t>formatos</a:t>
            </a:r>
            <a:r>
              <a:rPr lang="en-US" sz="4000" dirty="0"/>
              <a:t>;</a:t>
            </a:r>
            <a:endParaRPr lang="x-none" sz="4000" dirty="0"/>
          </a:p>
        </p:txBody>
      </p:sp>
    </p:spTree>
    <p:extLst>
      <p:ext uri="{BB962C8B-B14F-4D97-AF65-F5344CB8AC3E}">
        <p14:creationId xmlns:p14="http://schemas.microsoft.com/office/powerpoint/2010/main" val="156586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1" name="Graphic 25" descr="DNA">
            <a:extLst>
              <a:ext uri="{FF2B5EF4-FFF2-40B4-BE49-F238E27FC236}">
                <a16:creationId xmlns:a16="http://schemas.microsoft.com/office/drawing/2014/main" id="{089A7869-2326-4998-9894-15B428E4B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52AC1-E03A-AF49-8C17-E5E3A3FA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028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2127A-F160-9D89-C280-9369C065CE0F}"/>
              </a:ext>
            </a:extLst>
          </p:cNvPr>
          <p:cNvSpPr txBox="1"/>
          <p:nvPr/>
        </p:nvSpPr>
        <p:spPr>
          <a:xfrm>
            <a:off x="4532244" y="551125"/>
            <a:ext cx="92235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/>
              <a:t>Dados de </a:t>
            </a:r>
            <a:r>
              <a:rPr lang="en-US" sz="6600" dirty="0" err="1"/>
              <a:t>sequenciamento</a:t>
            </a:r>
            <a:endParaRPr lang="x-none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9FBD5-F3A1-DF5B-F5FD-DB9975BD601F}"/>
              </a:ext>
            </a:extLst>
          </p:cNvPr>
          <p:cNvSpPr txBox="1"/>
          <p:nvPr/>
        </p:nvSpPr>
        <p:spPr>
          <a:xfrm>
            <a:off x="5498905" y="1746163"/>
            <a:ext cx="73880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De </a:t>
            </a:r>
            <a:r>
              <a:rPr lang="en-US" sz="3600" b="1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onde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3600" b="1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vem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3600" b="1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dados?</a:t>
            </a:r>
          </a:p>
        </p:txBody>
      </p:sp>
      <p:pic>
        <p:nvPicPr>
          <p:cNvPr id="4" name="Picture 31" descr="Product Image">
            <a:extLst>
              <a:ext uri="{FF2B5EF4-FFF2-40B4-BE49-F238E27FC236}">
                <a16:creationId xmlns:a16="http://schemas.microsoft.com/office/drawing/2014/main" id="{EBA1BE45-9257-0E0F-92C6-F76F42F6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16129" r="16129"/>
          <a:stretch>
            <a:fillRect/>
          </a:stretch>
        </p:blipFill>
        <p:spPr bwMode="auto">
          <a:xfrm>
            <a:off x="706188" y="3374357"/>
            <a:ext cx="3303957" cy="256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8">
            <a:extLst>
              <a:ext uri="{FF2B5EF4-FFF2-40B4-BE49-F238E27FC236}">
                <a16:creationId xmlns:a16="http://schemas.microsoft.com/office/drawing/2014/main" id="{B957C014-E647-C370-E466-E49216E7F95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6006719"/>
            <a:ext cx="2114639" cy="2546318"/>
            <a:chOff x="429" y="916"/>
            <a:chExt cx="1052" cy="1352"/>
          </a:xfrm>
        </p:grpSpPr>
        <p:pic>
          <p:nvPicPr>
            <p:cNvPr id="7" name="Picture 29" descr="bild820">
              <a:extLst>
                <a:ext uri="{FF2B5EF4-FFF2-40B4-BE49-F238E27FC236}">
                  <a16:creationId xmlns:a16="http://schemas.microsoft.com/office/drawing/2014/main" id="{701F5AF8-4427-759C-8273-57F57EE78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30">
              <a:extLst>
                <a:ext uri="{FF2B5EF4-FFF2-40B4-BE49-F238E27FC236}">
                  <a16:creationId xmlns:a16="http://schemas.microsoft.com/office/drawing/2014/main" id="{2C10FDDF-DB11-C10A-0CC5-D7DAB3243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000"/>
            </a:p>
          </p:txBody>
        </p:sp>
      </p:grpSp>
      <p:sp>
        <p:nvSpPr>
          <p:cNvPr id="12" name="CaixaDeTexto 45">
            <a:extLst>
              <a:ext uri="{FF2B5EF4-FFF2-40B4-BE49-F238E27FC236}">
                <a16:creationId xmlns:a16="http://schemas.microsoft.com/office/drawing/2014/main" id="{B07FEF67-46EE-2187-25E6-A7C77B3E2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72" y="6391522"/>
            <a:ext cx="354968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Roche / 454 </a:t>
            </a:r>
          </a:p>
          <a:p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pt-BR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Million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Reads</a:t>
            </a:r>
            <a:endParaRPr lang="pt-BR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600 Mb/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Sequencing</a:t>
            </a:r>
            <a:endParaRPr lang="pt-BR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ângulo 46">
            <a:extLst>
              <a:ext uri="{FF2B5EF4-FFF2-40B4-BE49-F238E27FC236}">
                <a16:creationId xmlns:a16="http://schemas.microsoft.com/office/drawing/2014/main" id="{9953195F-FFE8-D9AD-173F-DA6161633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690" y="4365060"/>
            <a:ext cx="46929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10.400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HG</a:t>
            </a: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tângulo 46">
            <a:extLst>
              <a:ext uri="{FF2B5EF4-FFF2-40B4-BE49-F238E27FC236}">
                <a16:creationId xmlns:a16="http://schemas.microsoft.com/office/drawing/2014/main" id="{1F6FF8B1-C60D-83DC-FF34-0661EE2C8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560" y="6933963"/>
            <a:ext cx="36047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HG</a:t>
            </a: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tângulo 46">
            <a:extLst>
              <a:ext uri="{FF2B5EF4-FFF2-40B4-BE49-F238E27FC236}">
                <a16:creationId xmlns:a16="http://schemas.microsoft.com/office/drawing/2014/main" id="{0172755A-28C5-A68B-0C89-8E295D1BF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244" y="4046085"/>
            <a:ext cx="365844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ABI 3730</a:t>
            </a:r>
          </a:p>
          <a:p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384 Reads</a:t>
            </a:r>
          </a:p>
          <a:p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308 kb/Sequencing</a:t>
            </a:r>
          </a:p>
        </p:txBody>
      </p:sp>
      <p:pic>
        <p:nvPicPr>
          <p:cNvPr id="16" name="Gráfico 21" descr="Homem estrutura de tópicos">
            <a:extLst>
              <a:ext uri="{FF2B5EF4-FFF2-40B4-BE49-F238E27FC236}">
                <a16:creationId xmlns:a16="http://schemas.microsoft.com/office/drawing/2014/main" id="{4FC615A8-666E-5233-38C4-FD755AE8286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134182" y="3879203"/>
            <a:ext cx="1494935" cy="1494935"/>
          </a:xfrm>
          <a:prstGeom prst="rect">
            <a:avLst/>
          </a:prstGeom>
        </p:spPr>
      </p:pic>
      <p:pic>
        <p:nvPicPr>
          <p:cNvPr id="17" name="Gráfico 24" descr="Homem estrutura de tópicos">
            <a:extLst>
              <a:ext uri="{FF2B5EF4-FFF2-40B4-BE49-F238E27FC236}">
                <a16:creationId xmlns:a16="http://schemas.microsoft.com/office/drawing/2014/main" id="{E7BBD882-D9DF-DF85-67AB-C466663A978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134182" y="6270964"/>
            <a:ext cx="1494935" cy="14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8FA-A8CC-426C-8974-2B980FBD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810C905A-6121-44DD-ACE2-A4CA26E3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86A9C596-9A69-4AF2-99E7-2798FF7E2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36E36361-BEF5-4EFC-8DE7-068833E9F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C9722E-CF69-42E7-980C-3F1F1F9B55AC}"/>
              </a:ext>
            </a:extLst>
          </p:cNvPr>
          <p:cNvSpPr txBox="1"/>
          <p:nvPr/>
        </p:nvSpPr>
        <p:spPr>
          <a:xfrm>
            <a:off x="4572000" y="5484545"/>
            <a:ext cx="31227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dirty="0">
                <a:solidFill>
                  <a:schemeClr val="tx1"/>
                </a:solidFill>
              </a:rPr>
              <a:t>Illumina - </a:t>
            </a:r>
            <a:r>
              <a:rPr lang="de-DE" sz="2800" dirty="0" err="1">
                <a:solidFill>
                  <a:schemeClr val="tx1"/>
                </a:solidFill>
              </a:rPr>
              <a:t>NovaSeq</a:t>
            </a:r>
            <a:endParaRPr lang="de-DE" sz="2800" dirty="0">
              <a:solidFill>
                <a:schemeClr val="tx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dirty="0">
                <a:solidFill>
                  <a:schemeClr val="tx1"/>
                </a:solidFill>
              </a:rPr>
              <a:t>20 Billions of Reads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dirty="0">
                <a:solidFill>
                  <a:schemeClr val="tx1"/>
                </a:solidFill>
              </a:rPr>
              <a:t>6 Tb/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Sequencing</a:t>
            </a:r>
            <a:endParaRPr lang="de-DE" sz="2800" dirty="0">
              <a:solidFill>
                <a:schemeClr val="tx1"/>
              </a:solidFill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BD01F904-93B7-497A-AF4E-69F0423E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28800" y="3221627"/>
            <a:ext cx="2546319" cy="192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45">
            <a:extLst>
              <a:ext uri="{FF2B5EF4-FFF2-40B4-BE49-F238E27FC236}">
                <a16:creationId xmlns:a16="http://schemas.microsoft.com/office/drawing/2014/main" id="{1B331F27-CCBD-492D-920E-FD6DD16D2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839" y="3339993"/>
            <a:ext cx="341636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Ion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Proton</a:t>
            </a:r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80 </a:t>
            </a:r>
            <a:r>
              <a:rPr lang="pt-BR" sz="2800" dirty="0" err="1">
                <a:latin typeface="Arial" pitchFamily="34" charset="0"/>
                <a:cs typeface="Arial" pitchFamily="34" charset="0"/>
              </a:rPr>
              <a:t>Million</a:t>
            </a:r>
            <a:r>
              <a:rPr lang="pt-B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800" dirty="0" err="1">
                <a:latin typeface="Arial" pitchFamily="34" charset="0"/>
                <a:cs typeface="Arial" pitchFamily="34" charset="0"/>
              </a:rPr>
              <a:t>of</a:t>
            </a:r>
            <a:r>
              <a:rPr lang="pt-B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800" dirty="0" err="1">
                <a:latin typeface="Arial" pitchFamily="34" charset="0"/>
                <a:cs typeface="Arial" pitchFamily="34" charset="0"/>
              </a:rPr>
              <a:t>Reads</a:t>
            </a:r>
            <a:endParaRPr lang="pt-BR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 Gb/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Sequencing</a:t>
            </a:r>
            <a:endParaRPr lang="pt-BR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tângulo 46">
            <a:extLst>
              <a:ext uri="{FF2B5EF4-FFF2-40B4-BE49-F238E27FC236}">
                <a16:creationId xmlns:a16="http://schemas.microsoft.com/office/drawing/2014/main" id="{D1513B85-ED5A-4B11-842E-74EDA841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368" y="3842996"/>
            <a:ext cx="40568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3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HG</a:t>
            </a: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tângulo 46">
            <a:extLst>
              <a:ext uri="{FF2B5EF4-FFF2-40B4-BE49-F238E27FC236}">
                <a16:creationId xmlns:a16="http://schemas.microsoft.com/office/drawing/2014/main" id="{0E67B1D8-6886-4FAE-A56A-5E836CEF6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140" y="5928905"/>
            <a:ext cx="44378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1860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HG</a:t>
            </a:r>
            <a:endParaRPr lang="en-US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Gráfico 23" descr="Grupo de homens estrutura de tópicos">
            <a:extLst>
              <a:ext uri="{FF2B5EF4-FFF2-40B4-BE49-F238E27FC236}">
                <a16:creationId xmlns:a16="http://schemas.microsoft.com/office/drawing/2014/main" id="{E9C863BD-1F2F-42D0-8D47-807FD2EFFC0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25400" y="3433882"/>
            <a:ext cx="1341448" cy="1341448"/>
          </a:xfrm>
          <a:prstGeom prst="rect">
            <a:avLst/>
          </a:prstGeom>
        </p:spPr>
      </p:pic>
      <p:pic>
        <p:nvPicPr>
          <p:cNvPr id="26" name="Picture 6" descr="http://www.wired.com/images_blogs/wiredscience/2012/10/CROWDS.jpg">
            <a:extLst>
              <a:ext uri="{FF2B5EF4-FFF2-40B4-BE49-F238E27FC236}">
                <a16:creationId xmlns:a16="http://schemas.microsoft.com/office/drawing/2014/main" id="{0F4B8BDD-09CB-432F-B8EF-991DC48E8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725400" y="5506318"/>
            <a:ext cx="2081276" cy="1341448"/>
          </a:xfrm>
          <a:prstGeom prst="rect">
            <a:avLst/>
          </a:prstGeom>
          <a:noFill/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34325C3-4EAD-104A-85C2-F6355DCA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6241" y="77752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EFF63-54D9-A7B4-E6AF-5B2829102263}"/>
              </a:ext>
            </a:extLst>
          </p:cNvPr>
          <p:cNvSpPr txBox="1"/>
          <p:nvPr/>
        </p:nvSpPr>
        <p:spPr>
          <a:xfrm>
            <a:off x="5337313" y="939274"/>
            <a:ext cx="73880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De </a:t>
            </a:r>
            <a:r>
              <a:rPr lang="en-US" sz="3600" b="1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onde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3600" b="1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vem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3600" b="1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dados?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2CC52-836F-3B4B-AAA0-D85B16A6C5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1670" y="5186615"/>
            <a:ext cx="2734129" cy="353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7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951DD49-BFF9-42F9-9207-FC208BFE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37076B08-F102-4FDD-8959-7EED1125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DDD26A4-D1A4-47AB-97B3-7F9EC704F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7A5D474-1FBF-4791-BF9D-E4DBEC363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Retângulo 46">
            <a:extLst>
              <a:ext uri="{FF2B5EF4-FFF2-40B4-BE49-F238E27FC236}">
                <a16:creationId xmlns:a16="http://schemas.microsoft.com/office/drawing/2014/main" id="{EC929E23-6A84-4A57-BF0B-BA6F5BC21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189" y="2959810"/>
            <a:ext cx="414290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Pacific Biosciences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500 thousands of Reads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10 Gb/Sequencing</a:t>
            </a:r>
          </a:p>
        </p:txBody>
      </p:sp>
      <p:sp>
        <p:nvSpPr>
          <p:cNvPr id="8" name="Retângulo 46">
            <a:extLst>
              <a:ext uri="{FF2B5EF4-FFF2-40B4-BE49-F238E27FC236}">
                <a16:creationId xmlns:a16="http://schemas.microsoft.com/office/drawing/2014/main" id="{B7B39369-C2B2-40FD-B7E8-C2C6307D6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285" y="3144475"/>
            <a:ext cx="480872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Long Fragments: 10 – 15 kb</a:t>
            </a:r>
          </a:p>
          <a:p>
            <a:pPr algn="ctr"/>
            <a:r>
              <a:rPr lang="en-US" sz="2800" dirty="0">
                <a:latin typeface="Arial" pitchFamily="34" charset="0"/>
                <a:cs typeface="Arial" pitchFamily="34" charset="0"/>
              </a:rPr>
              <a:t>Max: 40 Kb</a:t>
            </a:r>
          </a:p>
        </p:txBody>
      </p:sp>
      <p:pic>
        <p:nvPicPr>
          <p:cNvPr id="9" name="Imagem 8" descr="PacBio_RSII.jpg">
            <a:extLst>
              <a:ext uri="{FF2B5EF4-FFF2-40B4-BE49-F238E27FC236}">
                <a16:creationId xmlns:a16="http://schemas.microsoft.com/office/drawing/2014/main" id="{503DECE2-63AD-4030-BEC6-0E12AE171EB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5949" y="2959810"/>
            <a:ext cx="1738457" cy="1538271"/>
          </a:xfrm>
          <a:prstGeom prst="rect">
            <a:avLst/>
          </a:prstGeom>
        </p:spPr>
      </p:pic>
      <p:pic>
        <p:nvPicPr>
          <p:cNvPr id="10" name="Picture 4" descr="Image result for nanopore ">
            <a:extLst>
              <a:ext uri="{FF2B5EF4-FFF2-40B4-BE49-F238E27FC236}">
                <a16:creationId xmlns:a16="http://schemas.microsoft.com/office/drawing/2014/main" id="{03B1E4E1-3F91-4130-8030-DB392709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21424" y="7325533"/>
            <a:ext cx="4279104" cy="2625124"/>
          </a:xfrm>
          <a:prstGeom prst="rect">
            <a:avLst/>
          </a:prstGeom>
          <a:noFill/>
        </p:spPr>
      </p:pic>
      <p:pic>
        <p:nvPicPr>
          <p:cNvPr id="11" name="Picture 6" descr="http://lab.loman.net/images/2017-03-10-read-lengths.png">
            <a:extLst>
              <a:ext uri="{FF2B5EF4-FFF2-40B4-BE49-F238E27FC236}">
                <a16:creationId xmlns:a16="http://schemas.microsoft.com/office/drawing/2014/main" id="{474F3DB9-4F45-469D-A9F3-7A56DE37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603480" y="7221335"/>
            <a:ext cx="4191000" cy="2585524"/>
          </a:xfrm>
          <a:prstGeom prst="rect">
            <a:avLst/>
          </a:prstGeom>
          <a:noFill/>
        </p:spPr>
      </p:pic>
      <p:sp>
        <p:nvSpPr>
          <p:cNvPr id="12" name="Retângulo 46">
            <a:extLst>
              <a:ext uri="{FF2B5EF4-FFF2-40B4-BE49-F238E27FC236}">
                <a16:creationId xmlns:a16="http://schemas.microsoft.com/office/drawing/2014/main" id="{571FCEB5-36B0-4B94-BD8C-5E851CF2A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189" y="4721481"/>
            <a:ext cx="3978806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rial" pitchFamily="34" charset="0"/>
                <a:cs typeface="Arial" pitchFamily="34" charset="0"/>
              </a:rPr>
              <a:t>NanoPore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50 thousands of Reads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10 – 20 Gb/Sequencing</a:t>
            </a:r>
          </a:p>
        </p:txBody>
      </p:sp>
      <p:pic>
        <p:nvPicPr>
          <p:cNvPr id="13" name="Picture 8" descr="Image result for minion nanopore">
            <a:extLst>
              <a:ext uri="{FF2B5EF4-FFF2-40B4-BE49-F238E27FC236}">
                <a16:creationId xmlns:a16="http://schemas.microsoft.com/office/drawing/2014/main" id="{860D0AA1-160B-40AB-8418-2F3F680C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71934" y="4688002"/>
            <a:ext cx="2947927" cy="1463964"/>
          </a:xfrm>
          <a:prstGeom prst="rect">
            <a:avLst/>
          </a:prstGeom>
          <a:noFill/>
        </p:spPr>
      </p:pic>
      <p:sp>
        <p:nvSpPr>
          <p:cNvPr id="14" name="Retângulo 46">
            <a:extLst>
              <a:ext uri="{FF2B5EF4-FFF2-40B4-BE49-F238E27FC236}">
                <a16:creationId xmlns:a16="http://schemas.microsoft.com/office/drawing/2014/main" id="{BB81FD7B-5D41-49D1-8B85-D586360B3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6285" y="4936926"/>
            <a:ext cx="534212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Long Fragments : 50 – 100kb</a:t>
            </a:r>
          </a:p>
          <a:p>
            <a:pPr algn="ctr"/>
            <a:r>
              <a:rPr lang="en-US" sz="2800" dirty="0">
                <a:latin typeface="Arial" pitchFamily="34" charset="0"/>
                <a:cs typeface="Arial" pitchFamily="34" charset="0"/>
              </a:rPr>
              <a:t>Max: 800 Kb</a:t>
            </a:r>
          </a:p>
        </p:txBody>
      </p:sp>
      <p:pic>
        <p:nvPicPr>
          <p:cNvPr id="15" name="Picture 10" descr="Image result for nanopore">
            <a:extLst>
              <a:ext uri="{FF2B5EF4-FFF2-40B4-BE49-F238E27FC236}">
                <a16:creationId xmlns:a16="http://schemas.microsoft.com/office/drawing/2014/main" id="{7FD39C42-0F58-4BCF-A2E0-C4640215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30982" y="7244719"/>
            <a:ext cx="3733800" cy="2687516"/>
          </a:xfrm>
          <a:prstGeom prst="rect">
            <a:avLst/>
          </a:prstGeom>
          <a:noFill/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2428F3-2994-524D-B033-0DC57B5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3202" y="95507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83667A-C63C-C8E9-70AA-2D11F78B085A}"/>
              </a:ext>
            </a:extLst>
          </p:cNvPr>
          <p:cNvSpPr txBox="1"/>
          <p:nvPr/>
        </p:nvSpPr>
        <p:spPr>
          <a:xfrm>
            <a:off x="5282903" y="1186688"/>
            <a:ext cx="8234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De </a:t>
            </a:r>
            <a:r>
              <a:rPr lang="en-US" sz="3600" b="1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onde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3600" b="1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vem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3600" b="1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dados? </a:t>
            </a:r>
            <a:r>
              <a:rPr lang="pt-BR" sz="3600" b="1" kern="0" dirty="0"/>
              <a:t>(</a:t>
            </a:r>
            <a:r>
              <a:rPr lang="pt-BR" sz="3600" b="1" kern="0" dirty="0" err="1"/>
              <a:t>Long</a:t>
            </a:r>
            <a:r>
              <a:rPr lang="pt-BR" sz="3600" b="1" kern="0" dirty="0"/>
              <a:t> </a:t>
            </a:r>
            <a:r>
              <a:rPr lang="pt-BR" sz="3600" b="1" kern="0" dirty="0" err="1"/>
              <a:t>reads</a:t>
            </a:r>
            <a:r>
              <a:rPr lang="pt-BR" sz="3600" b="1" kern="0" dirty="0"/>
              <a:t>)</a:t>
            </a:r>
            <a:endParaRPr lang="en-US" sz="3600" b="1" i="0" dirty="0">
              <a:solidFill>
                <a:srgbClr val="111111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2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hlinkClick r:id="rId2" tooltip="Cost per genome data - 2021"/>
            <a:extLst>
              <a:ext uri="{FF2B5EF4-FFF2-40B4-BE49-F238E27FC236}">
                <a16:creationId xmlns:a16="http://schemas.microsoft.com/office/drawing/2014/main" id="{291C6813-E092-DEB9-4740-013AE7F3A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09CC0-5A3F-0544-85FD-B940F48D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7DDA158-6F4E-45D5-9E4B-1FAB6DC19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94147828-3D0A-43FC-9592-25358FA41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B46630C0-82EB-46BE-9FA8-1DCE02213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4DA3A1C-280B-4A90-BEB2-597C2A2E4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7004864" y="8798941"/>
            <a:ext cx="1327568" cy="1327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94E11-7C8A-5CE7-2ADC-78FB65F51FB9}"/>
              </a:ext>
            </a:extLst>
          </p:cNvPr>
          <p:cNvSpPr txBox="1"/>
          <p:nvPr/>
        </p:nvSpPr>
        <p:spPr>
          <a:xfrm>
            <a:off x="1674114" y="976835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Cost per genome data - 2021</a:t>
            </a:r>
            <a:endParaRPr lang="x-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976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54600</TotalTime>
  <Words>1196</Words>
  <Application>Microsoft Office PowerPoint</Application>
  <PresentationFormat>Custom</PresentationFormat>
  <Paragraphs>301</Paragraphs>
  <Slides>39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Merriweather</vt:lpstr>
      <vt:lpstr>Open Sans</vt:lpstr>
      <vt:lpstr>Montserrat</vt:lpstr>
      <vt:lpstr>Roboto</vt:lpstr>
      <vt:lpstr>Open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Verde</dc:title>
  <dc:creator>Haniel Cedraz</dc:creator>
  <cp:lastModifiedBy>Haniel Cedraz</cp:lastModifiedBy>
  <cp:revision>31</cp:revision>
  <dcterms:created xsi:type="dcterms:W3CDTF">2006-08-16T00:00:00Z</dcterms:created>
  <dcterms:modified xsi:type="dcterms:W3CDTF">2023-05-16T21:00:10Z</dcterms:modified>
  <dc:identifier>DAEIbxEF_M0</dc:identifier>
</cp:coreProperties>
</file>